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9"/>
  </p:notesMasterIdLst>
  <p:handoutMasterIdLst>
    <p:handoutMasterId r:id="rId20"/>
  </p:handoutMasterIdLst>
  <p:sldIdLst>
    <p:sldId id="256" r:id="rId2"/>
    <p:sldId id="463" r:id="rId3"/>
    <p:sldId id="449" r:id="rId4"/>
    <p:sldId id="421" r:id="rId5"/>
    <p:sldId id="431" r:id="rId6"/>
    <p:sldId id="434" r:id="rId7"/>
    <p:sldId id="430" r:id="rId8"/>
    <p:sldId id="459" r:id="rId9"/>
    <p:sldId id="447" r:id="rId10"/>
    <p:sldId id="464" r:id="rId11"/>
    <p:sldId id="460" r:id="rId12"/>
    <p:sldId id="467" r:id="rId13"/>
    <p:sldId id="466" r:id="rId14"/>
    <p:sldId id="452" r:id="rId15"/>
    <p:sldId id="455" r:id="rId16"/>
    <p:sldId id="418" r:id="rId17"/>
    <p:sldId id="468" r:id="rId18"/>
  </p:sldIdLst>
  <p:sldSz cx="9144000" cy="6858000" type="screen4x3"/>
  <p:notesSz cx="6797675" cy="985996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 Campanini" initials="MC" lastIdx="1" clrIdx="0">
    <p:extLst>
      <p:ext uri="{19B8F6BF-5375-455C-9EA6-DF929625EA0E}">
        <p15:presenceInfo xmlns:p15="http://schemas.microsoft.com/office/powerpoint/2012/main" userId="S-1-5-21-311958635-1773037021-720635935-9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62" autoAdjust="0"/>
    <p:restoredTop sz="96433" autoAdjust="0"/>
  </p:normalViewPr>
  <p:slideViewPr>
    <p:cSldViewPr>
      <p:cViewPr varScale="1">
        <p:scale>
          <a:sx n="109" d="100"/>
          <a:sy n="109" d="100"/>
        </p:scale>
        <p:origin x="1746" y="78"/>
      </p:cViewPr>
      <p:guideLst>
        <p:guide orient="horz" pos="2160"/>
        <p:guide pos="2880"/>
      </p:guideLst>
    </p:cSldViewPr>
  </p:slideViewPr>
  <p:outlineViewPr>
    <p:cViewPr>
      <p:scale>
        <a:sx n="33" d="100"/>
        <a:sy n="33" d="100"/>
      </p:scale>
      <p:origin x="0" y="-819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1973"/>
          </a:xfrm>
          <a:prstGeom prst="rect">
            <a:avLst/>
          </a:prstGeom>
        </p:spPr>
        <p:txBody>
          <a:bodyPr vert="horz" lIns="88541" tIns="44271" rIns="88541" bIns="44271"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sz="quarter" idx="1"/>
          </p:nvPr>
        </p:nvSpPr>
        <p:spPr>
          <a:xfrm>
            <a:off x="3849689" y="0"/>
            <a:ext cx="2946400" cy="491973"/>
          </a:xfrm>
          <a:prstGeom prst="rect">
            <a:avLst/>
          </a:prstGeom>
        </p:spPr>
        <p:txBody>
          <a:bodyPr vert="horz" lIns="88541" tIns="44271" rIns="88541" bIns="44271" rtlCol="0"/>
          <a:lstStyle>
            <a:lvl1pPr algn="r" fontAlgn="auto">
              <a:spcBef>
                <a:spcPts val="0"/>
              </a:spcBef>
              <a:spcAft>
                <a:spcPts val="0"/>
              </a:spcAft>
              <a:defRPr sz="1200">
                <a:latin typeface="+mn-lt"/>
              </a:defRPr>
            </a:lvl1pPr>
          </a:lstStyle>
          <a:p>
            <a:pPr>
              <a:defRPr/>
            </a:pPr>
            <a:fld id="{64605821-22DC-44E9-AF77-479C8E384BEB}" type="datetimeFigureOut">
              <a:rPr lang="it-IT"/>
              <a:pPr>
                <a:defRPr/>
              </a:pPr>
              <a:t>21/09/2017</a:t>
            </a:fld>
            <a:endParaRPr lang="it-IT"/>
          </a:p>
        </p:txBody>
      </p:sp>
      <p:sp>
        <p:nvSpPr>
          <p:cNvPr id="4" name="Segnaposto piè di pagina 3"/>
          <p:cNvSpPr>
            <a:spLocks noGrp="1"/>
          </p:cNvSpPr>
          <p:nvPr>
            <p:ph type="ftr" sz="quarter" idx="2"/>
          </p:nvPr>
        </p:nvSpPr>
        <p:spPr>
          <a:xfrm>
            <a:off x="0" y="9366413"/>
            <a:ext cx="2946400" cy="491973"/>
          </a:xfrm>
          <a:prstGeom prst="rect">
            <a:avLst/>
          </a:prstGeom>
        </p:spPr>
        <p:txBody>
          <a:bodyPr vert="horz" lIns="88541" tIns="44271" rIns="88541" bIns="44271" rtlCol="0" anchor="b"/>
          <a:lstStyle>
            <a:lvl1pPr algn="l" fontAlgn="auto">
              <a:spcBef>
                <a:spcPts val="0"/>
              </a:spcBef>
              <a:spcAft>
                <a:spcPts val="0"/>
              </a:spcAft>
              <a:defRPr sz="1200">
                <a:latin typeface="+mn-lt"/>
              </a:defRPr>
            </a:lvl1pPr>
          </a:lstStyle>
          <a:p>
            <a:pPr>
              <a:defRPr/>
            </a:pPr>
            <a:endParaRPr lang="it-IT"/>
          </a:p>
        </p:txBody>
      </p:sp>
      <p:sp>
        <p:nvSpPr>
          <p:cNvPr id="5" name="Segnaposto numero diapositiva 4"/>
          <p:cNvSpPr>
            <a:spLocks noGrp="1"/>
          </p:cNvSpPr>
          <p:nvPr>
            <p:ph type="sldNum" sz="quarter" idx="3"/>
          </p:nvPr>
        </p:nvSpPr>
        <p:spPr>
          <a:xfrm>
            <a:off x="3849689" y="9366413"/>
            <a:ext cx="2946400" cy="491973"/>
          </a:xfrm>
          <a:prstGeom prst="rect">
            <a:avLst/>
          </a:prstGeom>
        </p:spPr>
        <p:txBody>
          <a:bodyPr vert="horz" lIns="88541" tIns="44271" rIns="88541" bIns="44271" rtlCol="0" anchor="b"/>
          <a:lstStyle>
            <a:lvl1pPr algn="r" fontAlgn="auto">
              <a:spcBef>
                <a:spcPts val="0"/>
              </a:spcBef>
              <a:spcAft>
                <a:spcPts val="0"/>
              </a:spcAft>
              <a:defRPr sz="1200">
                <a:latin typeface="+mn-lt"/>
              </a:defRPr>
            </a:lvl1pPr>
          </a:lstStyle>
          <a:p>
            <a:pPr>
              <a:defRPr/>
            </a:pPr>
            <a:fld id="{68AC0957-5768-4080-BAA7-6CB95D20BD42}" type="slidenum">
              <a:rPr lang="it-IT"/>
              <a:pPr>
                <a:defRPr/>
              </a:pPr>
              <a:t>‹N›</a:t>
            </a:fld>
            <a:endParaRPr lang="it-IT"/>
          </a:p>
        </p:txBody>
      </p:sp>
    </p:spTree>
    <p:extLst>
      <p:ext uri="{BB962C8B-B14F-4D97-AF65-F5344CB8AC3E}">
        <p14:creationId xmlns:p14="http://schemas.microsoft.com/office/powerpoint/2010/main" val="2905364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3551"/>
          </a:xfrm>
          <a:prstGeom prst="rect">
            <a:avLst/>
          </a:prstGeom>
        </p:spPr>
        <p:txBody>
          <a:bodyPr vert="horz" lIns="92464" tIns="46231" rIns="92464" bIns="46231" rtlCol="0"/>
          <a:lstStyle>
            <a:lvl1pPr algn="l" fontAlgn="auto">
              <a:spcBef>
                <a:spcPts val="0"/>
              </a:spcBef>
              <a:spcAft>
                <a:spcPts val="0"/>
              </a:spcAft>
              <a:defRPr sz="1300">
                <a:latin typeface="+mn-lt"/>
              </a:defRPr>
            </a:lvl1pPr>
          </a:lstStyle>
          <a:p>
            <a:pPr>
              <a:defRPr/>
            </a:pPr>
            <a:endParaRPr lang="it-IT"/>
          </a:p>
        </p:txBody>
      </p:sp>
      <p:sp>
        <p:nvSpPr>
          <p:cNvPr id="3" name="Segnaposto data 2"/>
          <p:cNvSpPr>
            <a:spLocks noGrp="1"/>
          </p:cNvSpPr>
          <p:nvPr>
            <p:ph type="dt" idx="1"/>
          </p:nvPr>
        </p:nvSpPr>
        <p:spPr>
          <a:xfrm>
            <a:off x="3849689" y="0"/>
            <a:ext cx="2946400" cy="493551"/>
          </a:xfrm>
          <a:prstGeom prst="rect">
            <a:avLst/>
          </a:prstGeom>
        </p:spPr>
        <p:txBody>
          <a:bodyPr vert="horz" lIns="92464" tIns="46231" rIns="92464" bIns="46231" rtlCol="0"/>
          <a:lstStyle>
            <a:lvl1pPr algn="r" fontAlgn="auto">
              <a:spcBef>
                <a:spcPts val="0"/>
              </a:spcBef>
              <a:spcAft>
                <a:spcPts val="0"/>
              </a:spcAft>
              <a:defRPr sz="1300">
                <a:latin typeface="+mn-lt"/>
              </a:defRPr>
            </a:lvl1pPr>
          </a:lstStyle>
          <a:p>
            <a:pPr>
              <a:defRPr/>
            </a:pPr>
            <a:fld id="{9445A934-0C92-45C1-9845-0B232483A8B8}" type="datetimeFigureOut">
              <a:rPr lang="it-IT"/>
              <a:pPr>
                <a:defRPr/>
              </a:pPr>
              <a:t>21/09/2017</a:t>
            </a:fld>
            <a:endParaRPr lang="it-IT"/>
          </a:p>
        </p:txBody>
      </p:sp>
      <p:sp>
        <p:nvSpPr>
          <p:cNvPr id="4" name="Segnaposto immagine diapositiva 3"/>
          <p:cNvSpPr>
            <a:spLocks noGrp="1" noRot="1" noChangeAspect="1"/>
          </p:cNvSpPr>
          <p:nvPr>
            <p:ph type="sldImg" idx="2"/>
          </p:nvPr>
        </p:nvSpPr>
        <p:spPr>
          <a:xfrm>
            <a:off x="933450" y="738188"/>
            <a:ext cx="4930775" cy="3698875"/>
          </a:xfrm>
          <a:prstGeom prst="rect">
            <a:avLst/>
          </a:prstGeom>
          <a:noFill/>
          <a:ln w="12700">
            <a:solidFill>
              <a:prstClr val="black"/>
            </a:solidFill>
          </a:ln>
        </p:spPr>
        <p:txBody>
          <a:bodyPr vert="horz" lIns="92464" tIns="46231" rIns="92464" bIns="46231" rtlCol="0" anchor="ctr"/>
          <a:lstStyle/>
          <a:p>
            <a:pPr lvl="0"/>
            <a:endParaRPr lang="it-IT" noProof="0"/>
          </a:p>
        </p:txBody>
      </p:sp>
      <p:sp>
        <p:nvSpPr>
          <p:cNvPr id="5" name="Segnaposto note 4"/>
          <p:cNvSpPr>
            <a:spLocks noGrp="1"/>
          </p:cNvSpPr>
          <p:nvPr>
            <p:ph type="body" sz="quarter" idx="3"/>
          </p:nvPr>
        </p:nvSpPr>
        <p:spPr>
          <a:xfrm>
            <a:off x="679452" y="4683209"/>
            <a:ext cx="5438775" cy="4437220"/>
          </a:xfrm>
          <a:prstGeom prst="rect">
            <a:avLst/>
          </a:prstGeom>
        </p:spPr>
        <p:txBody>
          <a:bodyPr vert="horz" lIns="92464" tIns="46231" rIns="92464" bIns="46231"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364838"/>
            <a:ext cx="2946400" cy="493550"/>
          </a:xfrm>
          <a:prstGeom prst="rect">
            <a:avLst/>
          </a:prstGeom>
        </p:spPr>
        <p:txBody>
          <a:bodyPr vert="horz" lIns="92464" tIns="46231" rIns="92464" bIns="46231" rtlCol="0" anchor="b"/>
          <a:lstStyle>
            <a:lvl1pPr algn="l" fontAlgn="auto">
              <a:spcBef>
                <a:spcPts val="0"/>
              </a:spcBef>
              <a:spcAft>
                <a:spcPts val="0"/>
              </a:spcAft>
              <a:defRPr sz="1300">
                <a:latin typeface="+mn-lt"/>
              </a:defRPr>
            </a:lvl1pPr>
          </a:lstStyle>
          <a:p>
            <a:pPr>
              <a:defRPr/>
            </a:pPr>
            <a:endParaRPr lang="it-IT"/>
          </a:p>
        </p:txBody>
      </p:sp>
      <p:sp>
        <p:nvSpPr>
          <p:cNvPr id="7" name="Segnaposto numero diapositiva 6"/>
          <p:cNvSpPr>
            <a:spLocks noGrp="1"/>
          </p:cNvSpPr>
          <p:nvPr>
            <p:ph type="sldNum" sz="quarter" idx="5"/>
          </p:nvPr>
        </p:nvSpPr>
        <p:spPr>
          <a:xfrm>
            <a:off x="3849689" y="9364838"/>
            <a:ext cx="2946400" cy="493550"/>
          </a:xfrm>
          <a:prstGeom prst="rect">
            <a:avLst/>
          </a:prstGeom>
        </p:spPr>
        <p:txBody>
          <a:bodyPr vert="horz" lIns="92464" tIns="46231" rIns="92464" bIns="46231" rtlCol="0" anchor="b"/>
          <a:lstStyle>
            <a:lvl1pPr algn="r" fontAlgn="auto">
              <a:spcBef>
                <a:spcPts val="0"/>
              </a:spcBef>
              <a:spcAft>
                <a:spcPts val="0"/>
              </a:spcAft>
              <a:defRPr sz="1300">
                <a:latin typeface="+mn-lt"/>
              </a:defRPr>
            </a:lvl1pPr>
          </a:lstStyle>
          <a:p>
            <a:pPr>
              <a:defRPr/>
            </a:pPr>
            <a:fld id="{16CF5576-98C8-4180-82CF-345582718009}" type="slidenum">
              <a:rPr lang="it-IT"/>
              <a:pPr>
                <a:defRPr/>
              </a:pPr>
              <a:t>‹N›</a:t>
            </a:fld>
            <a:endParaRPr lang="it-IT"/>
          </a:p>
        </p:txBody>
      </p:sp>
    </p:spTree>
    <p:extLst>
      <p:ext uri="{BB962C8B-B14F-4D97-AF65-F5344CB8AC3E}">
        <p14:creationId xmlns:p14="http://schemas.microsoft.com/office/powerpoint/2010/main" val="1741409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0824CB-545A-4E54-9D13-81C8985D5808}" type="slidenum">
              <a:rPr lang="it-IT" altLang="it-IT" smtClean="0">
                <a:latin typeface="Arial" pitchFamily="34" charset="0"/>
                <a:cs typeface="Arial" pitchFamily="34" charset="0"/>
              </a:rPr>
              <a:pPr eaLnBrk="1" hangingPunct="1">
                <a:spcBef>
                  <a:spcPct val="0"/>
                </a:spcBef>
              </a:pPr>
              <a:t>4</a:t>
            </a:fld>
            <a:endParaRPr lang="it-IT" altLang="it-IT" smtClean="0">
              <a:latin typeface="Arial" pitchFamily="34" charset="0"/>
              <a:cs typeface="Arial" pitchFamily="34" charset="0"/>
            </a:endParaRPr>
          </a:p>
        </p:txBody>
      </p:sp>
      <p:sp>
        <p:nvSpPr>
          <p:cNvPr id="35844" name="Segnaposto note 1"/>
          <p:cNvSpPr>
            <a:spLocks noGrp="1"/>
          </p:cNvSpPr>
          <p:nvPr/>
        </p:nvSpPr>
        <p:spPr bwMode="auto">
          <a:xfrm>
            <a:off x="682632" y="4689391"/>
            <a:ext cx="5445117" cy="44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4" rIns="91367" bIns="45684"/>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it-IT" altLang="it-IT"/>
          </a:p>
        </p:txBody>
      </p:sp>
      <p:sp>
        <p:nvSpPr>
          <p:cNvPr id="2" name="Segnaposto note 1"/>
          <p:cNvSpPr>
            <a:spLocks noGrp="1"/>
          </p:cNvSpPr>
          <p:nvPr>
            <p:ph type="body" idx="1"/>
          </p:nvPr>
        </p:nvSpPr>
        <p:spPr/>
        <p:txBody>
          <a:bodyPr/>
          <a:lstStyle/>
          <a:p>
            <a:pPr algn="just">
              <a:defRPr/>
            </a:pPr>
            <a:r>
              <a:rPr lang="it-IT" dirty="0" smtClean="0"/>
              <a:t>Riqualificare un fiume implica necessariamente intervenire contemporaneamente su fattori di impatti relativi a competenze sia tecniche che amministrative diverse:</a:t>
            </a:r>
          </a:p>
          <a:p>
            <a:pPr marL="171176" indent="-171176" algn="just">
              <a:buFontTx/>
              <a:buChar char="-"/>
              <a:defRPr/>
            </a:pPr>
            <a:r>
              <a:rPr lang="it-IT" dirty="0" smtClean="0"/>
              <a:t>Riduzione dell’inquinamento delle acque;</a:t>
            </a:r>
          </a:p>
          <a:p>
            <a:pPr marL="171176" indent="-171176" algn="just">
              <a:buFontTx/>
              <a:buChar char="-"/>
              <a:defRPr/>
            </a:pPr>
            <a:r>
              <a:rPr lang="it-IT" dirty="0" smtClean="0"/>
              <a:t>Riduzione del rischio idraulico;</a:t>
            </a:r>
          </a:p>
          <a:p>
            <a:pPr marL="171176" indent="-171176" algn="just">
              <a:buFontTx/>
              <a:buChar char="-"/>
              <a:defRPr/>
            </a:pPr>
            <a:r>
              <a:rPr lang="it-IT" dirty="0" smtClean="0"/>
              <a:t>Riqualificazione dei sistemi ambientali e paesistici e dei sistemi insediativi afferenti ai corridoi fluviali e</a:t>
            </a:r>
          </a:p>
          <a:p>
            <a:pPr marL="171176" indent="-171176" algn="just">
              <a:buFontTx/>
              <a:buChar char="-"/>
              <a:defRPr/>
            </a:pPr>
            <a:r>
              <a:rPr lang="it-IT" dirty="0" smtClean="0"/>
              <a:t>Ultimo ma non di minore importanza  la condivisione delle informazioni e la diffusione della cultura dell’acqua</a:t>
            </a:r>
            <a:endParaRPr lang="it-IT" dirty="0"/>
          </a:p>
        </p:txBody>
      </p:sp>
    </p:spTree>
    <p:extLst>
      <p:ext uri="{BB962C8B-B14F-4D97-AF65-F5344CB8AC3E}">
        <p14:creationId xmlns:p14="http://schemas.microsoft.com/office/powerpoint/2010/main" val="325326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969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7108BA-11EE-4B72-BEBC-7997B20D9C62}" type="slidenum">
              <a:rPr lang="it-IT"/>
              <a:pPr fontAlgn="base">
                <a:spcBef>
                  <a:spcPct val="0"/>
                </a:spcBef>
                <a:spcAft>
                  <a:spcPct val="0"/>
                </a:spcAft>
                <a:defRPr/>
              </a:pPr>
              <a:t>7</a:t>
            </a:fld>
            <a:endParaRPr lang="it-IT"/>
          </a:p>
        </p:txBody>
      </p:sp>
    </p:spTree>
    <p:extLst>
      <p:ext uri="{BB962C8B-B14F-4D97-AF65-F5344CB8AC3E}">
        <p14:creationId xmlns:p14="http://schemas.microsoft.com/office/powerpoint/2010/main" val="208119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16CF5576-98C8-4180-82CF-345582718009}" type="slidenum">
              <a:rPr lang="it-IT" smtClean="0"/>
              <a:pPr>
                <a:defRPr/>
              </a:pPr>
              <a:t>9</a:t>
            </a:fld>
            <a:endParaRPr lang="it-IT"/>
          </a:p>
        </p:txBody>
      </p:sp>
    </p:spTree>
    <p:extLst>
      <p:ext uri="{BB962C8B-B14F-4D97-AF65-F5344CB8AC3E}">
        <p14:creationId xmlns:p14="http://schemas.microsoft.com/office/powerpoint/2010/main" val="1143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16CF5576-98C8-4180-82CF-345582718009}" type="slidenum">
              <a:rPr lang="it-IT" smtClean="0"/>
              <a:pPr>
                <a:defRPr/>
              </a:pPr>
              <a:t>16</a:t>
            </a:fld>
            <a:endParaRPr lang="it-IT"/>
          </a:p>
        </p:txBody>
      </p:sp>
    </p:spTree>
    <p:extLst>
      <p:ext uri="{BB962C8B-B14F-4D97-AF65-F5344CB8AC3E}">
        <p14:creationId xmlns:p14="http://schemas.microsoft.com/office/powerpoint/2010/main" val="412250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EB4CBF69-2EEA-472A-A51D-BDC375897B8D}" type="datetimeFigureOut">
              <a:rPr lang="it-IT"/>
              <a:pPr>
                <a:defRPr/>
              </a:pPr>
              <a:t>21/09/2017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CC45838-745F-4987-8240-0C12027DC09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8D3875E-C080-4CBF-920F-F1935A035042}" type="datetimeFigureOut">
              <a:rPr lang="it-IT"/>
              <a:pPr>
                <a:defRPr/>
              </a:pPr>
              <a:t>21/09/2017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D60059D-EFBC-4089-8113-9972912EE59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FBDCDB4-F625-4445-8E11-255BCF7AD5FA}" type="datetimeFigureOut">
              <a:rPr lang="it-IT"/>
              <a:pPr>
                <a:defRPr/>
              </a:pPr>
              <a:t>21/09/2017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27FBF08-5063-4136-9779-5D69F81EC3E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DDB07C-BEB6-4E70-96F6-A9A088278FA7}" type="datetimeFigureOut">
              <a:rPr lang="it-IT"/>
              <a:pPr>
                <a:defRPr/>
              </a:pPr>
              <a:t>21/09/2017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9C3360-E2F3-458E-85F8-8EF68EDC01F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48EE76E-1852-44B6-9B64-DC42BEC2B493}" type="datetimeFigureOut">
              <a:rPr lang="it-IT"/>
              <a:pPr>
                <a:defRPr/>
              </a:pPr>
              <a:t>21/09/2017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612BACE-255C-41E9-B3F8-3E2541F5E8E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903C628-A2CF-4C66-B9CD-F1189103792B}" type="datetimeFigureOut">
              <a:rPr lang="it-IT"/>
              <a:pPr>
                <a:defRPr/>
              </a:pPr>
              <a:t>21/09/2017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B5B4209-41DC-4FA5-9E2D-1E654FFB35F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F0C668E-D065-492C-B1C0-2E66524C05BA}" type="datetimeFigureOut">
              <a:rPr lang="it-IT"/>
              <a:pPr>
                <a:defRPr/>
              </a:pPr>
              <a:t>21/09/2017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D8818DC-F3DD-4A9A-8E71-3245BA5C5C8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18C0CE8-619D-4EB4-BB4D-E1B3D99C8FB6}" type="datetimeFigureOut">
              <a:rPr lang="it-IT"/>
              <a:pPr>
                <a:defRPr/>
              </a:pPr>
              <a:t>21/09/2017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66B1CEB-683D-42B2-9990-3BD8CE1FA58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60B4212-55B5-485B-A2EC-BE8ADB0E4BDF}" type="datetimeFigureOut">
              <a:rPr lang="it-IT"/>
              <a:pPr>
                <a:defRPr/>
              </a:pPr>
              <a:t>21/09/2017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71C393A-296A-4A45-80D0-4F9B12027D1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7F1CCCE-7842-49A0-AD63-501C26D795D2}" type="datetimeFigureOut">
              <a:rPr lang="it-IT"/>
              <a:pPr>
                <a:defRPr/>
              </a:pPr>
              <a:t>21/09/2017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2273799-6C82-4DA1-A818-224F50C4D92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8CC8DE1-BFA6-48DC-AE8D-D8DD6B77DEBD}" type="datetimeFigureOut">
              <a:rPr lang="it-IT"/>
              <a:pPr>
                <a:defRPr/>
              </a:pPr>
              <a:t>21/09/2017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C28404F-5323-4C82-803F-804153952A6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05D133A-9D11-484B-AFD8-3C639F4F547D}" type="datetimeFigureOut">
              <a:rPr lang="it-IT"/>
              <a:pPr>
                <a:defRPr/>
              </a:pPr>
              <a:t>21/09/2017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B7CD7A-4487-4554-A1B0-F670A88F710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descr="top_banner"/>
          <p:cNvPicPr>
            <a:picLocks noChangeAspect="1" noChangeArrowheads="1"/>
          </p:cNvPicPr>
          <p:nvPr/>
        </p:nvPicPr>
        <p:blipFill>
          <a:blip r:embed="rId2" cstate="print"/>
          <a:srcRect/>
          <a:stretch>
            <a:fillRect/>
          </a:stretch>
        </p:blipFill>
        <p:spPr bwMode="auto">
          <a:xfrm>
            <a:off x="34925" y="-3175"/>
            <a:ext cx="7831138" cy="1054100"/>
          </a:xfrm>
          <a:prstGeom prst="rect">
            <a:avLst/>
          </a:prstGeom>
          <a:noFill/>
          <a:ln w="9525">
            <a:noFill/>
            <a:miter lim="800000"/>
            <a:headEnd/>
            <a:tailEnd/>
          </a:ln>
        </p:spPr>
      </p:pic>
      <p:sp>
        <p:nvSpPr>
          <p:cNvPr id="15364" name="CasellaDiTesto 6"/>
          <p:cNvSpPr txBox="1">
            <a:spLocks noChangeArrowheads="1"/>
          </p:cNvSpPr>
          <p:nvPr/>
        </p:nvSpPr>
        <p:spPr bwMode="auto">
          <a:xfrm>
            <a:off x="539552" y="1700808"/>
            <a:ext cx="8428611" cy="2677656"/>
          </a:xfrm>
          <a:prstGeom prst="rect">
            <a:avLst/>
          </a:prstGeom>
          <a:noFill/>
          <a:ln w="38100">
            <a:solidFill>
              <a:schemeClr val="accent1"/>
            </a:solidFill>
            <a:miter lim="800000"/>
            <a:headEnd/>
            <a:tailEnd/>
          </a:ln>
        </p:spPr>
        <p:txBody>
          <a:bodyPr wrap="square">
            <a:spAutoFit/>
          </a:bodyPr>
          <a:lstStyle/>
          <a:p>
            <a:pPr>
              <a:spcAft>
                <a:spcPts val="0"/>
              </a:spcAft>
            </a:pPr>
            <a:r>
              <a:rPr lang="it-IT" sz="2400" b="1" dirty="0" smtClean="0">
                <a:solidFill>
                  <a:srgbClr val="FF0000"/>
                </a:solidFill>
                <a:latin typeface="Arial" panose="020B0604020202020204" pitchFamily="34" charset="0"/>
                <a:ea typeface="Arial" panose="020B0604020202020204" pitchFamily="34" charset="0"/>
              </a:rPr>
              <a:t>CORSO «LA GESTIONE INTEGRATA DELLE ACQUE» </a:t>
            </a:r>
          </a:p>
          <a:p>
            <a:pPr>
              <a:spcAft>
                <a:spcPts val="0"/>
              </a:spcAft>
            </a:pPr>
            <a:r>
              <a:rPr lang="it-IT" sz="2400" b="1" i="1" dirty="0" smtClean="0">
                <a:solidFill>
                  <a:srgbClr val="FF0000"/>
                </a:solidFill>
                <a:latin typeface="Arial" panose="020B0604020202020204" pitchFamily="34" charset="0"/>
                <a:ea typeface="Arial" panose="020B0604020202020204" pitchFamily="34" charset="0"/>
              </a:rPr>
              <a:t>Prima sezione: Qualità delle acque, paesaggio e Contratti di fiume </a:t>
            </a:r>
          </a:p>
          <a:p>
            <a:pPr algn="ctr">
              <a:spcAft>
                <a:spcPts val="0"/>
              </a:spcAft>
            </a:pPr>
            <a:endParaRPr lang="it-IT" sz="2400" b="1" dirty="0" smtClean="0">
              <a:latin typeface="Arial" panose="020B0604020202020204" pitchFamily="34" charset="0"/>
              <a:ea typeface="Arial" panose="020B0604020202020204" pitchFamily="34" charset="0"/>
            </a:endParaRPr>
          </a:p>
          <a:p>
            <a:pPr algn="ctr">
              <a:spcAft>
                <a:spcPts val="0"/>
              </a:spcAft>
            </a:pPr>
            <a:r>
              <a:rPr lang="it-IT" sz="2400" b="1" dirty="0" smtClean="0">
                <a:latin typeface="Arial" panose="020B0604020202020204" pitchFamily="34" charset="0"/>
                <a:ea typeface="Arial" panose="020B0604020202020204" pitchFamily="34" charset="0"/>
              </a:rPr>
              <a:t>I Progetti strategici </a:t>
            </a:r>
            <a:r>
              <a:rPr lang="it-IT" sz="2400" b="1" dirty="0" smtClean="0">
                <a:latin typeface="Arial" panose="020B0604020202020204" pitchFamily="34" charset="0"/>
                <a:ea typeface="Arial" panose="020B0604020202020204" pitchFamily="34" charset="0"/>
              </a:rPr>
              <a:t>di </a:t>
            </a:r>
            <a:r>
              <a:rPr lang="it-IT" sz="2400" b="1" dirty="0" smtClean="0">
                <a:latin typeface="Arial" panose="020B0604020202020204" pitchFamily="34" charset="0"/>
                <a:ea typeface="Arial" panose="020B0604020202020204" pitchFamily="34" charset="0"/>
              </a:rPr>
              <a:t>sottobacino: il caso del </a:t>
            </a:r>
            <a:r>
              <a:rPr lang="it-IT" sz="2400" b="1" dirty="0" smtClean="0">
                <a:latin typeface="Arial" panose="020B0604020202020204" pitchFamily="34" charset="0"/>
                <a:ea typeface="Arial" panose="020B0604020202020204" pitchFamily="34" charset="0"/>
              </a:rPr>
              <a:t>Seveso</a:t>
            </a:r>
          </a:p>
          <a:p>
            <a:pPr>
              <a:spcAft>
                <a:spcPts val="0"/>
              </a:spcAft>
            </a:pPr>
            <a:endParaRPr lang="it-IT" sz="2400" b="1" dirty="0">
              <a:latin typeface="Arial" panose="020B0604020202020204" pitchFamily="34" charset="0"/>
              <a:ea typeface="Times New Roman" panose="02020603050405020304" pitchFamily="18" charset="0"/>
            </a:endParaRPr>
          </a:p>
          <a:p>
            <a:pPr>
              <a:spcAft>
                <a:spcPts val="0"/>
              </a:spcAft>
            </a:pPr>
            <a:endParaRPr lang="it-IT" sz="2400" dirty="0">
              <a:latin typeface="Times New Roman" panose="02020603050405020304" pitchFamily="18" charset="0"/>
              <a:ea typeface="Times New Roman" panose="02020603050405020304" pitchFamily="18" charset="0"/>
            </a:endParaRPr>
          </a:p>
        </p:txBody>
      </p:sp>
      <p:sp>
        <p:nvSpPr>
          <p:cNvPr id="2" name="CasellaDiTesto 1"/>
          <p:cNvSpPr txBox="1"/>
          <p:nvPr/>
        </p:nvSpPr>
        <p:spPr>
          <a:xfrm>
            <a:off x="611560" y="5517232"/>
            <a:ext cx="5832648" cy="523220"/>
          </a:xfrm>
          <a:prstGeom prst="rect">
            <a:avLst/>
          </a:prstGeom>
          <a:noFill/>
        </p:spPr>
        <p:txBody>
          <a:bodyPr wrap="square" rtlCol="0">
            <a:spAutoFit/>
          </a:bodyPr>
          <a:lstStyle/>
          <a:p>
            <a:r>
              <a:rPr lang="it-IT" sz="1400" dirty="0" smtClean="0"/>
              <a:t>Mila Campanini</a:t>
            </a:r>
          </a:p>
          <a:p>
            <a:r>
              <a:rPr lang="it-IT" sz="1400" dirty="0" smtClean="0"/>
              <a:t>Regione Lombardia – DG Ambiente Energia e Sviluppo Sostenibile</a:t>
            </a:r>
            <a:endParaRPr lang="it-IT"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8596" y="407338"/>
            <a:ext cx="6286544" cy="1508105"/>
          </a:xfrm>
          <a:prstGeom prst="rect">
            <a:avLst/>
          </a:prstGeom>
          <a:noFill/>
        </p:spPr>
        <p:txBody>
          <a:bodyPr wrap="square" rtlCol="0">
            <a:spAutoFit/>
          </a:bodyPr>
          <a:lstStyle/>
          <a:p>
            <a:r>
              <a:rPr lang="it-IT" sz="3000" dirty="0" smtClean="0">
                <a:latin typeface="Arial Narrow" panose="020B0606020202030204" pitchFamily="34" charset="0"/>
              </a:rPr>
              <a:t>La carta di identità del sottobacino</a:t>
            </a:r>
          </a:p>
          <a:p>
            <a:r>
              <a:rPr lang="it-IT" sz="2000" dirty="0" smtClean="0">
                <a:latin typeface="Arial Narrow" panose="020B0606020202030204" pitchFamily="34" charset="0"/>
              </a:rPr>
              <a:t>Alcune delle quantità territoriali in gioco</a:t>
            </a:r>
          </a:p>
          <a:p>
            <a:endParaRPr lang="it-IT" sz="3600" baseline="30000" dirty="0" smtClean="0">
              <a:latin typeface="Swis721 Cn BT" pitchFamily="34" charset="0"/>
            </a:endParaRPr>
          </a:p>
          <a:p>
            <a:endParaRPr lang="it-IT" dirty="0"/>
          </a:p>
        </p:txBody>
      </p:sp>
      <p:pic>
        <p:nvPicPr>
          <p:cNvPr id="4" name="Immagine 3" descr="a12.jpg"/>
          <p:cNvPicPr/>
          <p:nvPr/>
        </p:nvPicPr>
        <p:blipFill>
          <a:blip r:embed="rId2" cstate="print"/>
          <a:srcRect l="6764" t="25840" r="25399" b="34454"/>
          <a:stretch>
            <a:fillRect/>
          </a:stretch>
        </p:blipFill>
        <p:spPr>
          <a:xfrm>
            <a:off x="0" y="1571612"/>
            <a:ext cx="5572132" cy="4500594"/>
          </a:xfrm>
          <a:prstGeom prst="rect">
            <a:avLst/>
          </a:prstGeom>
        </p:spPr>
      </p:pic>
      <p:pic>
        <p:nvPicPr>
          <p:cNvPr id="6" name="Immagine 5" descr="a12.jpg"/>
          <p:cNvPicPr/>
          <p:nvPr/>
        </p:nvPicPr>
        <p:blipFill>
          <a:blip r:embed="rId2" cstate="print"/>
          <a:srcRect l="6764" t="65546" r="25399" b="4635"/>
          <a:stretch>
            <a:fillRect/>
          </a:stretch>
        </p:blipFill>
        <p:spPr>
          <a:xfrm>
            <a:off x="3428992" y="1785926"/>
            <a:ext cx="5715008" cy="3500462"/>
          </a:xfrm>
          <a:prstGeom prst="rect">
            <a:avLst/>
          </a:prstGeom>
        </p:spPr>
      </p:pic>
    </p:spTree>
    <p:extLst>
      <p:ext uri="{BB962C8B-B14F-4D97-AF65-F5344CB8AC3E}">
        <p14:creationId xmlns:p14="http://schemas.microsoft.com/office/powerpoint/2010/main" val="212941928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5"/>
          <p:cNvSpPr txBox="1">
            <a:spLocks noChangeArrowheads="1"/>
          </p:cNvSpPr>
          <p:nvPr/>
        </p:nvSpPr>
        <p:spPr bwMode="auto">
          <a:xfrm>
            <a:off x="251520" y="188640"/>
            <a:ext cx="7462612" cy="523220"/>
          </a:xfrm>
          <a:prstGeom prst="rect">
            <a:avLst/>
          </a:prstGeom>
          <a:noFill/>
          <a:ln w="9525">
            <a:noFill/>
            <a:miter lim="800000"/>
            <a:headEnd/>
            <a:tailEnd/>
          </a:ln>
        </p:spPr>
        <p:txBody>
          <a:bodyPr wrap="square">
            <a:spAutoFit/>
          </a:bodyPr>
          <a:lstStyle/>
          <a:p>
            <a:r>
              <a:rPr lang="it-IT" sz="2800" b="1" dirty="0" smtClean="0">
                <a:latin typeface="Arial Narrow" pitchFamily="34" charset="0"/>
              </a:rPr>
              <a:t>Individuazione delle misure</a:t>
            </a:r>
            <a:endParaRPr lang="it-IT" sz="2800" b="1" baseline="30000" dirty="0" smtClean="0">
              <a:latin typeface="Arial Narrow" pitchFamily="34" charset="0"/>
            </a:endParaRPr>
          </a:p>
        </p:txBody>
      </p:sp>
      <p:sp>
        <p:nvSpPr>
          <p:cNvPr id="8" name="Rettangolo 7"/>
          <p:cNvSpPr/>
          <p:nvPr/>
        </p:nvSpPr>
        <p:spPr>
          <a:xfrm>
            <a:off x="683568" y="1772816"/>
            <a:ext cx="2160240" cy="1651734"/>
          </a:xfrm>
          <a:prstGeom prst="rect">
            <a:avLst/>
          </a:prstGeom>
        </p:spPr>
        <p:txBody>
          <a:bodyPr wrap="square">
            <a:spAutoFit/>
          </a:bodyPr>
          <a:lstStyle/>
          <a:p>
            <a:pPr algn="ctr"/>
            <a:r>
              <a:rPr lang="it-IT" sz="2800" b="1" baseline="30000" dirty="0" smtClean="0">
                <a:latin typeface="Arial Narrow" pitchFamily="34" charset="0"/>
              </a:rPr>
              <a:t>Pianificazione </a:t>
            </a:r>
            <a:r>
              <a:rPr lang="it-IT" sz="2800" b="1" baseline="30000" dirty="0" err="1" smtClean="0">
                <a:latin typeface="Arial Narrow" pitchFamily="34" charset="0"/>
              </a:rPr>
              <a:t>sovraordinata</a:t>
            </a:r>
            <a:endParaRPr lang="it-IT" sz="2800" b="1" baseline="30000" dirty="0" smtClean="0">
              <a:latin typeface="Arial Narrow" pitchFamily="34" charset="0"/>
            </a:endParaRPr>
          </a:p>
          <a:p>
            <a:pPr algn="ctr"/>
            <a:r>
              <a:rPr lang="it-IT" sz="1600" i="1" dirty="0" smtClean="0">
                <a:latin typeface="Arial Narrow" pitchFamily="34" charset="0"/>
              </a:rPr>
              <a:t>Programma delle Azioni del </a:t>
            </a:r>
            <a:r>
              <a:rPr lang="it-IT" sz="1600" i="1" dirty="0" err="1" smtClean="0">
                <a:latin typeface="Arial Narrow" pitchFamily="34" charset="0"/>
              </a:rPr>
              <a:t>CdF</a:t>
            </a:r>
            <a:r>
              <a:rPr lang="it-IT" sz="1600" i="1" dirty="0" smtClean="0">
                <a:latin typeface="Arial Narrow" pitchFamily="34" charset="0"/>
              </a:rPr>
              <a:t>,  Piano d’Ambito, Piano di Gestione Rischio Alluvioni, ecc.</a:t>
            </a:r>
            <a:endParaRPr lang="it-IT" sz="1600" i="1" dirty="0">
              <a:latin typeface="Arial Narrow" pitchFamily="34" charset="0"/>
            </a:endParaRPr>
          </a:p>
        </p:txBody>
      </p:sp>
      <p:sp>
        <p:nvSpPr>
          <p:cNvPr id="10" name="Rettangolo 9"/>
          <p:cNvSpPr/>
          <p:nvPr/>
        </p:nvSpPr>
        <p:spPr>
          <a:xfrm>
            <a:off x="3491880" y="2033553"/>
            <a:ext cx="2069976" cy="1323439"/>
          </a:xfrm>
          <a:prstGeom prst="rect">
            <a:avLst/>
          </a:prstGeom>
        </p:spPr>
        <p:txBody>
          <a:bodyPr wrap="square">
            <a:spAutoFit/>
          </a:bodyPr>
          <a:lstStyle/>
          <a:p>
            <a:pPr algn="ctr"/>
            <a:r>
              <a:rPr lang="it-IT" sz="2800" b="1" baseline="30000" dirty="0" smtClean="0">
                <a:latin typeface="Arial Narrow" pitchFamily="34" charset="0"/>
              </a:rPr>
              <a:t>Analisi conoscitive e scenari interpretativi</a:t>
            </a:r>
            <a:r>
              <a:rPr lang="it-IT" sz="2400" baseline="30000" dirty="0" smtClean="0">
                <a:latin typeface="Arial Narrow" pitchFamily="34" charset="0"/>
              </a:rPr>
              <a:t/>
            </a:r>
            <a:br>
              <a:rPr lang="it-IT" sz="2400" baseline="30000" dirty="0" smtClean="0">
                <a:latin typeface="Arial Narrow" pitchFamily="34" charset="0"/>
              </a:rPr>
            </a:br>
            <a:r>
              <a:rPr lang="it-IT" sz="2400" baseline="30000" dirty="0" smtClean="0">
                <a:latin typeface="Arial Narrow" pitchFamily="34" charset="0"/>
              </a:rPr>
              <a:t>es. </a:t>
            </a:r>
            <a:r>
              <a:rPr lang="it-IT" sz="2400" i="1" baseline="30000" dirty="0" smtClean="0">
                <a:latin typeface="Arial Narrow" pitchFamily="34" charset="0"/>
              </a:rPr>
              <a:t>mappa dell’acqua</a:t>
            </a:r>
            <a:endParaRPr lang="it-IT" sz="2400" dirty="0">
              <a:latin typeface="Arial Narrow" pitchFamily="34" charset="0"/>
            </a:endParaRPr>
          </a:p>
        </p:txBody>
      </p:sp>
      <p:sp>
        <p:nvSpPr>
          <p:cNvPr id="11" name="Rettangolo 10"/>
          <p:cNvSpPr/>
          <p:nvPr/>
        </p:nvSpPr>
        <p:spPr>
          <a:xfrm>
            <a:off x="6030416" y="1962319"/>
            <a:ext cx="2286000" cy="1610697"/>
          </a:xfrm>
          <a:prstGeom prst="rect">
            <a:avLst/>
          </a:prstGeom>
        </p:spPr>
        <p:txBody>
          <a:bodyPr>
            <a:spAutoFit/>
          </a:bodyPr>
          <a:lstStyle/>
          <a:p>
            <a:pPr algn="ctr"/>
            <a:r>
              <a:rPr lang="it-IT" sz="2800" b="1" baseline="30000" dirty="0" smtClean="0">
                <a:latin typeface="Arial Narrow" pitchFamily="34" charset="0"/>
              </a:rPr>
              <a:t>Percorso di </a:t>
            </a:r>
            <a:r>
              <a:rPr lang="it-IT" sz="2800" b="1" baseline="30000" dirty="0" err="1" smtClean="0">
                <a:latin typeface="Arial Narrow" pitchFamily="34" charset="0"/>
              </a:rPr>
              <a:t>coprogettazione</a:t>
            </a:r>
            <a:r>
              <a:rPr lang="it-IT" sz="2800" b="1" baseline="30000" dirty="0" smtClean="0">
                <a:latin typeface="Arial Narrow" pitchFamily="34" charset="0"/>
              </a:rPr>
              <a:t>  e progettualità locali</a:t>
            </a:r>
            <a:br>
              <a:rPr lang="it-IT" sz="2800" b="1" baseline="30000" dirty="0" smtClean="0">
                <a:latin typeface="Arial Narrow" pitchFamily="34" charset="0"/>
              </a:rPr>
            </a:br>
            <a:r>
              <a:rPr lang="it-IT" sz="2400" i="1" baseline="30000" dirty="0" smtClean="0">
                <a:latin typeface="Arial Narrow" pitchFamily="34" charset="0"/>
              </a:rPr>
              <a:t>Progetti attivati/attivabili localmente</a:t>
            </a:r>
            <a:endParaRPr lang="it-IT" sz="2800" i="1" dirty="0">
              <a:latin typeface="Arial Narrow" pitchFamily="34" charset="0"/>
            </a:endParaRPr>
          </a:p>
        </p:txBody>
      </p:sp>
      <p:sp>
        <p:nvSpPr>
          <p:cNvPr id="12" name="Rettangolo 11"/>
          <p:cNvSpPr/>
          <p:nvPr/>
        </p:nvSpPr>
        <p:spPr>
          <a:xfrm>
            <a:off x="2604736" y="5157192"/>
            <a:ext cx="3587842" cy="424732"/>
          </a:xfrm>
          <a:prstGeom prst="rect">
            <a:avLst/>
          </a:prstGeom>
        </p:spPr>
        <p:txBody>
          <a:bodyPr wrap="none">
            <a:spAutoFit/>
          </a:bodyPr>
          <a:lstStyle/>
          <a:p>
            <a:pPr lvl="0" algn="ctr" defTabSz="1244600">
              <a:lnSpc>
                <a:spcPct val="90000"/>
              </a:lnSpc>
              <a:spcBef>
                <a:spcPct val="0"/>
              </a:spcBef>
              <a:spcAft>
                <a:spcPct val="35000"/>
              </a:spcAft>
            </a:pPr>
            <a:r>
              <a:rPr lang="it-IT" sz="2400" b="1" dirty="0" smtClean="0">
                <a:solidFill>
                  <a:sysClr val="windowText" lastClr="000000"/>
                </a:solidFill>
                <a:latin typeface="Arial Narrow" pitchFamily="34" charset="0"/>
              </a:rPr>
              <a:t>Misure generali e localizzate</a:t>
            </a:r>
            <a:endParaRPr lang="it-IT" sz="2400" b="1" dirty="0">
              <a:solidFill>
                <a:sysClr val="windowText" lastClr="000000"/>
              </a:solidFill>
              <a:latin typeface="Arial Narrow" pitchFamily="34" charset="0"/>
            </a:endParaRPr>
          </a:p>
        </p:txBody>
      </p:sp>
      <p:sp>
        <p:nvSpPr>
          <p:cNvPr id="13" name="Ovale 12"/>
          <p:cNvSpPr/>
          <p:nvPr/>
        </p:nvSpPr>
        <p:spPr>
          <a:xfrm>
            <a:off x="539552" y="1484784"/>
            <a:ext cx="2520280"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Narrow" pitchFamily="34" charset="0"/>
            </a:endParaRPr>
          </a:p>
        </p:txBody>
      </p:sp>
      <p:sp>
        <p:nvSpPr>
          <p:cNvPr id="14" name="Ovale 13"/>
          <p:cNvSpPr/>
          <p:nvPr/>
        </p:nvSpPr>
        <p:spPr>
          <a:xfrm>
            <a:off x="3203848" y="1484784"/>
            <a:ext cx="2520280"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Narrow" pitchFamily="34" charset="0"/>
            </a:endParaRPr>
          </a:p>
        </p:txBody>
      </p:sp>
      <p:sp>
        <p:nvSpPr>
          <p:cNvPr id="18" name="Ovale 17"/>
          <p:cNvSpPr/>
          <p:nvPr/>
        </p:nvSpPr>
        <p:spPr>
          <a:xfrm>
            <a:off x="5940152" y="1412776"/>
            <a:ext cx="2520280"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Narrow" pitchFamily="34" charset="0"/>
            </a:endParaRPr>
          </a:p>
        </p:txBody>
      </p:sp>
      <p:sp>
        <p:nvSpPr>
          <p:cNvPr id="20" name="Freccia in giù 19"/>
          <p:cNvSpPr/>
          <p:nvPr/>
        </p:nvSpPr>
        <p:spPr>
          <a:xfrm>
            <a:off x="3275856" y="4221088"/>
            <a:ext cx="22322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Narrow"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b="1" dirty="0" smtClean="0">
                <a:latin typeface="Arial Narrow" pitchFamily="34" charset="0"/>
                <a:ea typeface="+mn-ea"/>
                <a:cs typeface="+mn-cs"/>
              </a:rPr>
              <a:t>Esempi di misure generali</a:t>
            </a:r>
            <a:r>
              <a:rPr lang="it-IT" b="1" baseline="30000" dirty="0">
                <a:latin typeface="Arial Narrow" pitchFamily="34" charset="0"/>
              </a:rPr>
              <a:t/>
            </a:r>
            <a:br>
              <a:rPr lang="it-IT" b="1" baseline="30000" dirty="0">
                <a:latin typeface="Arial Narrow" pitchFamily="34" charset="0"/>
              </a:rPr>
            </a:br>
            <a:endParaRPr lang="it-IT" dirty="0"/>
          </a:p>
        </p:txBody>
      </p:sp>
      <p:sp>
        <p:nvSpPr>
          <p:cNvPr id="4" name="CasellaDiTesto 3"/>
          <p:cNvSpPr txBox="1"/>
          <p:nvPr/>
        </p:nvSpPr>
        <p:spPr>
          <a:xfrm>
            <a:off x="611560" y="903100"/>
            <a:ext cx="6984776"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Studio di sistemi di drenaggio in loco per le acque meteoriche provenienti da zone extraurbane (in particolare per terreni argillosi e per aree con bassa </a:t>
            </a:r>
            <a:r>
              <a:rPr lang="it-IT" dirty="0" err="1"/>
              <a:t>soggiacenza</a:t>
            </a:r>
            <a:r>
              <a:rPr lang="it-IT" dirty="0"/>
              <a:t>): ripristino di RIM, fossi, scoline, boschi igrofili ed elementi del sistema agricolo per regimare con questi le acque provenienti da superfici non impermeabilizzate </a:t>
            </a:r>
          </a:p>
          <a:p>
            <a:endParaRPr lang="it-IT" dirty="0"/>
          </a:p>
        </p:txBody>
      </p:sp>
      <p:sp>
        <p:nvSpPr>
          <p:cNvPr id="5" name="Rettangolo 4"/>
          <p:cNvSpPr/>
          <p:nvPr/>
        </p:nvSpPr>
        <p:spPr>
          <a:xfrm>
            <a:off x="1115616" y="2407164"/>
            <a:ext cx="4572000" cy="6477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it-IT" dirty="0">
                <a:solidFill>
                  <a:srgbClr val="000000"/>
                </a:solidFill>
                <a:latin typeface="Calibri" panose="020F0502020204030204" pitchFamily="34" charset="0"/>
              </a:rPr>
              <a:t>Rilievo e valutazione dei tratti tombinati nel sottobacino, a partire dal reticolo principale</a:t>
            </a:r>
            <a:r>
              <a:rPr lang="it-IT" dirty="0"/>
              <a:t> </a:t>
            </a:r>
          </a:p>
        </p:txBody>
      </p:sp>
      <p:sp>
        <p:nvSpPr>
          <p:cNvPr id="6" name="Rettangolo 5"/>
          <p:cNvSpPr/>
          <p:nvPr/>
        </p:nvSpPr>
        <p:spPr>
          <a:xfrm>
            <a:off x="3635896" y="3154248"/>
            <a:ext cx="4572000" cy="14763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it-IT" dirty="0">
                <a:solidFill>
                  <a:schemeClr val="tx1"/>
                </a:solidFill>
                <a:latin typeface="Calibri" panose="020F0502020204030204" pitchFamily="34" charset="0"/>
              </a:rPr>
              <a:t>Censimento dei sistemi di rilevamento del rischio </a:t>
            </a:r>
            <a:r>
              <a:rPr lang="it-IT" dirty="0" err="1">
                <a:solidFill>
                  <a:schemeClr val="tx1"/>
                </a:solidFill>
                <a:latin typeface="Calibri" panose="020F0502020204030204" pitchFamily="34" charset="0"/>
              </a:rPr>
              <a:t>real</a:t>
            </a:r>
            <a:r>
              <a:rPr lang="it-IT" dirty="0">
                <a:solidFill>
                  <a:schemeClr val="tx1"/>
                </a:solidFill>
                <a:latin typeface="Calibri" panose="020F0502020204030204" pitchFamily="34" charset="0"/>
              </a:rPr>
              <a:t> time, test di standard di riferimento regionale su sistemi di rilevamento e condivisione dati (i.e. </a:t>
            </a:r>
            <a:r>
              <a:rPr lang="it-IT" dirty="0" err="1">
                <a:solidFill>
                  <a:schemeClr val="tx1"/>
                </a:solidFill>
                <a:latin typeface="Calibri" panose="020F0502020204030204" pitchFamily="34" charset="0"/>
              </a:rPr>
              <a:t>app</a:t>
            </a:r>
            <a:r>
              <a:rPr lang="it-IT" dirty="0">
                <a:solidFill>
                  <a:schemeClr val="tx1"/>
                </a:solidFill>
                <a:latin typeface="Calibri" panose="020F0502020204030204" pitchFamily="34" charset="0"/>
              </a:rPr>
              <a:t> </a:t>
            </a:r>
            <a:r>
              <a:rPr lang="it-IT" dirty="0" err="1">
                <a:solidFill>
                  <a:schemeClr val="tx1"/>
                </a:solidFill>
                <a:latin typeface="Calibri" panose="020F0502020204030204" pitchFamily="34" charset="0"/>
              </a:rPr>
              <a:t>CitHyd</a:t>
            </a:r>
            <a:r>
              <a:rPr lang="it-IT" dirty="0">
                <a:solidFill>
                  <a:schemeClr val="tx1"/>
                </a:solidFill>
                <a:latin typeface="Calibri" panose="020F0502020204030204" pitchFamily="34" charset="0"/>
              </a:rPr>
              <a:t>, idrometro Bovisio, aste idrometriche.)</a:t>
            </a:r>
            <a:r>
              <a:rPr lang="it-IT" dirty="0">
                <a:solidFill>
                  <a:schemeClr val="tx1"/>
                </a:solidFill>
              </a:rPr>
              <a:t> </a:t>
            </a:r>
          </a:p>
        </p:txBody>
      </p:sp>
      <p:sp>
        <p:nvSpPr>
          <p:cNvPr id="7" name="Rettangolo 6"/>
          <p:cNvSpPr/>
          <p:nvPr/>
        </p:nvSpPr>
        <p:spPr>
          <a:xfrm>
            <a:off x="611560" y="4653136"/>
            <a:ext cx="8352928"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it-IT" dirty="0">
                <a:solidFill>
                  <a:srgbClr val="000000"/>
                </a:solidFill>
                <a:latin typeface="Calibri" panose="020F0502020204030204" pitchFamily="34" charset="0"/>
              </a:rPr>
              <a:t>Individuazione dei canali di finanziamento per la realizzazione di fasce tampone/ecosistemi filtro lungo il reticolo naturale ed artificiale del sottobacino del Seveso, eventualmente ricorrendo al finanziamento sulla base della programmazione delle risorse destinate al recupero dei costi ambientali degli usi delle acque, come previsto dai criteri di condizionalità ex ante per l’utilizzo dei fondi strutturali 2014-2020</a:t>
            </a:r>
            <a:br>
              <a:rPr lang="it-IT" dirty="0">
                <a:solidFill>
                  <a:srgbClr val="000000"/>
                </a:solidFill>
                <a:latin typeface="Calibri" panose="020F0502020204030204" pitchFamily="34" charset="0"/>
              </a:rPr>
            </a:br>
            <a:endParaRPr lang="it-IT" dirty="0"/>
          </a:p>
        </p:txBody>
      </p:sp>
    </p:spTree>
    <p:extLst>
      <p:ext uri="{BB962C8B-B14F-4D97-AF65-F5344CB8AC3E}">
        <p14:creationId xmlns:p14="http://schemas.microsoft.com/office/powerpoint/2010/main" val="3827035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_ProgettieMisure_GdL1.pdf - Adobe Acrobat Reader D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184576"/>
          </a:xfrm>
          <a:prstGeom prst="rect">
            <a:avLst/>
          </a:prstGeom>
        </p:spPr>
      </p:pic>
      <p:sp>
        <p:nvSpPr>
          <p:cNvPr id="3" name="Rettangolo 2"/>
          <p:cNvSpPr/>
          <p:nvPr/>
        </p:nvSpPr>
        <p:spPr>
          <a:xfrm>
            <a:off x="2771800" y="476672"/>
            <a:ext cx="3978974" cy="646331"/>
          </a:xfrm>
          <a:prstGeom prst="rect">
            <a:avLst/>
          </a:prstGeom>
        </p:spPr>
        <p:txBody>
          <a:bodyPr wrap="none">
            <a:spAutoFit/>
          </a:bodyPr>
          <a:lstStyle/>
          <a:p>
            <a:r>
              <a:rPr lang="it-IT" b="1" dirty="0" smtClean="0">
                <a:latin typeface="Arial Narrow" pitchFamily="34" charset="0"/>
              </a:rPr>
              <a:t>Rappresentazione delle misure localizzate</a:t>
            </a:r>
          </a:p>
          <a:p>
            <a:endParaRPr lang="it-IT" dirty="0"/>
          </a:p>
        </p:txBody>
      </p:sp>
    </p:spTree>
    <p:extLst>
      <p:ext uri="{BB962C8B-B14F-4D97-AF65-F5344CB8AC3E}">
        <p14:creationId xmlns:p14="http://schemas.microsoft.com/office/powerpoint/2010/main" val="2156979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51520" y="332656"/>
            <a:ext cx="7215209" cy="523220"/>
          </a:xfrm>
          <a:prstGeom prst="rect">
            <a:avLst/>
          </a:prstGeom>
          <a:noFill/>
          <a:ln w="9525">
            <a:noFill/>
            <a:miter lim="800000"/>
            <a:headEnd/>
            <a:tailEnd/>
          </a:ln>
        </p:spPr>
        <p:txBody>
          <a:bodyPr wrap="square">
            <a:spAutoFit/>
          </a:bodyPr>
          <a:lstStyle/>
          <a:p>
            <a:r>
              <a:rPr lang="it-IT" sz="2800" b="1" dirty="0" smtClean="0">
                <a:solidFill>
                  <a:srgbClr val="000000"/>
                </a:solidFill>
                <a:latin typeface="Arial Narrow" pitchFamily="34" charset="0"/>
              </a:rPr>
              <a:t>Elaborati del Progetto di Sottobacino</a:t>
            </a:r>
            <a:endParaRPr lang="it-IT" sz="2800" b="1" dirty="0">
              <a:solidFill>
                <a:srgbClr val="000000"/>
              </a:solidFill>
              <a:latin typeface="Calibri" pitchFamily="34" charset="0"/>
            </a:endParaRPr>
          </a:p>
        </p:txBody>
      </p:sp>
      <p:sp>
        <p:nvSpPr>
          <p:cNvPr id="3" name="CasellaDiTesto 2"/>
          <p:cNvSpPr txBox="1"/>
          <p:nvPr/>
        </p:nvSpPr>
        <p:spPr>
          <a:xfrm>
            <a:off x="0" y="1247263"/>
            <a:ext cx="5220072" cy="7294305"/>
          </a:xfrm>
          <a:prstGeom prst="rect">
            <a:avLst/>
          </a:prstGeom>
          <a:noFill/>
        </p:spPr>
        <p:txBody>
          <a:bodyPr wrap="square" rtlCol="0">
            <a:normAutofit/>
          </a:bodyPr>
          <a:lstStyle/>
          <a:p>
            <a:pPr marL="171450" indent="-171450">
              <a:buFont typeface="Arial" panose="020B0604020202020204" pitchFamily="34" charset="0"/>
              <a:buChar char="•"/>
            </a:pPr>
            <a:r>
              <a:rPr lang="it-IT" b="1" dirty="0" smtClean="0">
                <a:latin typeface="Arial Narrow" pitchFamily="34" charset="0"/>
              </a:rPr>
              <a:t>Volume generale: </a:t>
            </a:r>
            <a:r>
              <a:rPr lang="it-IT" dirty="0" smtClean="0">
                <a:latin typeface="Arial Narrow" pitchFamily="34" charset="0"/>
              </a:rPr>
              <a:t>dà le chiavi </a:t>
            </a:r>
            <a:r>
              <a:rPr lang="it-IT" dirty="0">
                <a:latin typeface="Arial Narrow" pitchFamily="34" charset="0"/>
              </a:rPr>
              <a:t>generali di lettura dell'intero P</a:t>
            </a:r>
            <a:r>
              <a:rPr lang="it-IT" dirty="0" smtClean="0">
                <a:latin typeface="Arial Narrow" pitchFamily="34" charset="0"/>
              </a:rPr>
              <a:t>rogetto, ne descrive il percorso di condivisione, gli obiettivi, la natura, fornisce il quadro conoscitivo del territorio, mette </a:t>
            </a:r>
            <a:r>
              <a:rPr lang="it-IT" dirty="0">
                <a:latin typeface="Arial Narrow" pitchFamily="34" charset="0"/>
              </a:rPr>
              <a:t>in relazione il progetto con i piani e i programmi sovraordinati di cui è strumento </a:t>
            </a:r>
            <a:r>
              <a:rPr lang="it-IT" dirty="0" smtClean="0">
                <a:latin typeface="Arial Narrow" pitchFamily="34" charset="0"/>
              </a:rPr>
              <a:t>attuativo.</a:t>
            </a:r>
          </a:p>
          <a:p>
            <a:pPr marL="171450" indent="-171450">
              <a:buFont typeface="Arial" panose="020B0604020202020204" pitchFamily="34" charset="0"/>
              <a:buChar char="•"/>
            </a:pPr>
            <a:endParaRPr lang="it-IT" dirty="0" smtClean="0">
              <a:latin typeface="Arial Narrow" pitchFamily="34" charset="0"/>
            </a:endParaRPr>
          </a:p>
          <a:p>
            <a:pPr marL="171450" indent="-171450"/>
            <a:endParaRPr lang="it-IT" dirty="0" smtClean="0">
              <a:latin typeface="Arial Narrow" pitchFamily="34" charset="0"/>
            </a:endParaRPr>
          </a:p>
          <a:p>
            <a:pPr marL="171450" indent="-171450">
              <a:buFont typeface="Arial" panose="020B0604020202020204" pitchFamily="34" charset="0"/>
              <a:buChar char="•"/>
            </a:pPr>
            <a:endParaRPr lang="it-IT" dirty="0">
              <a:latin typeface="Arial Narrow" pitchFamily="34" charset="0"/>
            </a:endParaRPr>
          </a:p>
          <a:p>
            <a:pPr marL="171450" indent="-171450">
              <a:buFont typeface="Arial" panose="020B0604020202020204" pitchFamily="34" charset="0"/>
              <a:buChar char="•"/>
            </a:pPr>
            <a:r>
              <a:rPr lang="it-IT" b="1" dirty="0">
                <a:latin typeface="Arial Narrow" pitchFamily="34" charset="0"/>
              </a:rPr>
              <a:t>Rappresentazioni </a:t>
            </a:r>
            <a:r>
              <a:rPr lang="it-IT" b="1" dirty="0" smtClean="0">
                <a:latin typeface="Arial Narrow" pitchFamily="34" charset="0"/>
              </a:rPr>
              <a:t>cartografiche: </a:t>
            </a:r>
            <a:r>
              <a:rPr lang="it-IT" dirty="0">
                <a:latin typeface="Arial Narrow" pitchFamily="34" charset="0"/>
              </a:rPr>
              <a:t>il progetto imposta la costruzione dei dati e degli apparati cartografici utilizzando un </a:t>
            </a:r>
            <a:r>
              <a:rPr lang="it-IT" dirty="0" err="1">
                <a:latin typeface="Arial Narrow" pitchFamily="34" charset="0"/>
              </a:rPr>
              <a:t>geodatabase</a:t>
            </a:r>
            <a:r>
              <a:rPr lang="it-IT" dirty="0">
                <a:latin typeface="Arial Narrow" pitchFamily="34" charset="0"/>
              </a:rPr>
              <a:t> che, una volta approvato, lavorerà all'interno del </a:t>
            </a:r>
            <a:r>
              <a:rPr lang="it-IT" dirty="0" err="1">
                <a:latin typeface="Arial Narrow" pitchFamily="34" charset="0"/>
              </a:rPr>
              <a:t>Geoportale</a:t>
            </a:r>
            <a:r>
              <a:rPr lang="it-IT" dirty="0">
                <a:latin typeface="Arial Narrow" pitchFamily="34" charset="0"/>
              </a:rPr>
              <a:t> di Regione Lombardia, sia in termini di input che di output. Tale scelta ha origine nella volontà di non riproporre strati conoscitivi già esistenti, se non in un'ottica di sintesi e di interpretazione. </a:t>
            </a:r>
            <a:endParaRPr lang="it-IT" dirty="0" smtClean="0">
              <a:latin typeface="Arial Narrow" pitchFamily="34" charset="0"/>
            </a:endParaRPr>
          </a:p>
          <a:p>
            <a:pPr marL="171450" indent="-171450">
              <a:buFont typeface="Arial" panose="020B0604020202020204" pitchFamily="34" charset="0"/>
              <a:buChar char="•"/>
            </a:pPr>
            <a:endParaRPr lang="it-IT" dirty="0">
              <a:latin typeface="Arial Narrow" pitchFamily="34" charset="0"/>
            </a:endParaRPr>
          </a:p>
          <a:p>
            <a:endParaRPr lang="it-IT" b="1" dirty="0" smtClean="0">
              <a:latin typeface="Arial Narrow" pitchFamily="34" charset="0"/>
            </a:endParaRPr>
          </a:p>
          <a:p>
            <a:pPr marL="171450" indent="-171450">
              <a:buFont typeface="Arial" panose="020B0604020202020204" pitchFamily="34" charset="0"/>
              <a:buChar char="•"/>
            </a:pPr>
            <a:endParaRPr lang="it-IT" dirty="0">
              <a:latin typeface="Arial Narrow" pitchFamily="34" charset="0"/>
            </a:endParaRPr>
          </a:p>
          <a:p>
            <a:pPr marL="342900" indent="-342900"/>
            <a:endParaRPr lang="it-IT" b="1" dirty="0" smtClean="0">
              <a:latin typeface="Arial Narrow" pitchFamily="34" charset="0"/>
            </a:endParaRPr>
          </a:p>
          <a:p>
            <a:pPr marL="342900" indent="-342900">
              <a:buAutoNum type="arabicPeriod"/>
            </a:pPr>
            <a:endParaRPr lang="it-IT" dirty="0" smtClean="0">
              <a:latin typeface="Arial Narrow" pitchFamily="34" charset="0"/>
            </a:endParaRPr>
          </a:p>
        </p:txBody>
      </p:sp>
      <p:pic>
        <p:nvPicPr>
          <p:cNvPr id="4" name="Immagine 3" descr="cover_PdSb.JPG"/>
          <p:cNvPicPr>
            <a:picLocks noChangeAspect="1"/>
          </p:cNvPicPr>
          <p:nvPr/>
        </p:nvPicPr>
        <p:blipFill>
          <a:blip r:embed="rId2" cstate="print"/>
          <a:stretch>
            <a:fillRect/>
          </a:stretch>
        </p:blipFill>
        <p:spPr>
          <a:xfrm>
            <a:off x="5292079" y="1340768"/>
            <a:ext cx="3659161" cy="3888432"/>
          </a:xfrm>
          <a:prstGeom prst="rect">
            <a:avLst/>
          </a:prstGeom>
          <a:ln w="3175">
            <a:solidFill>
              <a:schemeClr val="tx1"/>
            </a:solidFill>
          </a:ln>
        </p:spPr>
      </p:pic>
    </p:spTree>
    <p:extLst>
      <p:ext uri="{BB962C8B-B14F-4D97-AF65-F5344CB8AC3E}">
        <p14:creationId xmlns:p14="http://schemas.microsoft.com/office/powerpoint/2010/main" val="249236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36512" y="188640"/>
            <a:ext cx="3807197" cy="4968552"/>
          </a:xfrm>
          <a:prstGeom prst="rect">
            <a:avLst/>
          </a:prstGeom>
          <a:noFill/>
          <a:ln w="9525">
            <a:noFill/>
            <a:miter lim="800000"/>
            <a:headEnd/>
            <a:tailEnd/>
          </a:ln>
        </p:spPr>
      </p:pic>
      <p:pic>
        <p:nvPicPr>
          <p:cNvPr id="3" name="Immagine 2"/>
          <p:cNvPicPr/>
          <p:nvPr/>
        </p:nvPicPr>
        <p:blipFill>
          <a:blip r:embed="rId3" cstate="print">
            <a:clrChange>
              <a:clrFrom>
                <a:srgbClr val="FFFFFF"/>
              </a:clrFrom>
              <a:clrTo>
                <a:srgbClr val="FFFFFF">
                  <a:alpha val="0"/>
                </a:srgbClr>
              </a:clrTo>
            </a:clrChange>
          </a:blip>
          <a:srcRect/>
          <a:stretch>
            <a:fillRect/>
          </a:stretch>
        </p:blipFill>
        <p:spPr bwMode="auto">
          <a:xfrm>
            <a:off x="2605896" y="1989410"/>
            <a:ext cx="3190240" cy="4679950"/>
          </a:xfrm>
          <a:prstGeom prst="rect">
            <a:avLst/>
          </a:prstGeom>
          <a:noFill/>
          <a:ln w="9525">
            <a:noFill/>
            <a:miter lim="800000"/>
            <a:headEnd/>
            <a:tailEnd/>
          </a:ln>
        </p:spPr>
      </p:pic>
      <p:pic>
        <p:nvPicPr>
          <p:cNvPr id="4" name="Immagine 3"/>
          <p:cNvPicPr/>
          <p:nvPr/>
        </p:nvPicPr>
        <p:blipFill>
          <a:blip r:embed="rId4" cstate="print">
            <a:clrChange>
              <a:clrFrom>
                <a:srgbClr val="FFFFFF"/>
              </a:clrFrom>
              <a:clrTo>
                <a:srgbClr val="FFFFFF">
                  <a:alpha val="0"/>
                </a:srgbClr>
              </a:clrTo>
            </a:clrChange>
          </a:blip>
          <a:srcRect/>
          <a:stretch>
            <a:fillRect/>
          </a:stretch>
        </p:blipFill>
        <p:spPr bwMode="auto">
          <a:xfrm>
            <a:off x="5462850" y="117202"/>
            <a:ext cx="3069590" cy="4679950"/>
          </a:xfrm>
          <a:prstGeom prst="rect">
            <a:avLst/>
          </a:prstGeom>
          <a:noFill/>
          <a:ln w="9525">
            <a:noFill/>
            <a:miter lim="800000"/>
            <a:headEnd/>
            <a:tailEnd/>
          </a:ln>
        </p:spPr>
      </p:pic>
      <p:pic>
        <p:nvPicPr>
          <p:cNvPr id="5" name="Immagine 4"/>
          <p:cNvPicPr>
            <a:picLocks noChangeAspect="1"/>
          </p:cNvPicPr>
          <p:nvPr/>
        </p:nvPicPr>
        <p:blipFill>
          <a:blip r:embed="rId5" cstate="print"/>
          <a:stretch>
            <a:fillRect/>
          </a:stretch>
        </p:blipFill>
        <p:spPr>
          <a:xfrm>
            <a:off x="1043608" y="-101063"/>
            <a:ext cx="6653861" cy="6959063"/>
          </a:xfrm>
          <a:prstGeom prst="rect">
            <a:avLst/>
          </a:prstGeom>
        </p:spPr>
      </p:pic>
    </p:spTree>
    <p:extLst>
      <p:ext uri="{BB962C8B-B14F-4D97-AF65-F5344CB8AC3E}">
        <p14:creationId xmlns:p14="http://schemas.microsoft.com/office/powerpoint/2010/main" val="13170475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467544" y="-27384"/>
            <a:ext cx="7959828" cy="1015663"/>
          </a:xfrm>
          <a:prstGeom prst="rect">
            <a:avLst/>
          </a:prstGeom>
          <a:noFill/>
        </p:spPr>
        <p:txBody>
          <a:bodyPr wrap="square" rtlCol="0">
            <a:spAutoFit/>
          </a:bodyPr>
          <a:lstStyle/>
          <a:p>
            <a:endParaRPr lang="it-IT" sz="3200" dirty="0" smtClean="0"/>
          </a:p>
          <a:p>
            <a:r>
              <a:rPr lang="it-IT" sz="2800" b="1" dirty="0">
                <a:latin typeface="Arial Narrow" pitchFamily="34" charset="0"/>
              </a:rPr>
              <a:t>Sviluppi del Progetto</a:t>
            </a:r>
          </a:p>
        </p:txBody>
      </p:sp>
      <p:sp>
        <p:nvSpPr>
          <p:cNvPr id="3" name="CasellaDiTesto 2"/>
          <p:cNvSpPr txBox="1"/>
          <p:nvPr/>
        </p:nvSpPr>
        <p:spPr>
          <a:xfrm>
            <a:off x="539552" y="1556792"/>
            <a:ext cx="7776864" cy="2308324"/>
          </a:xfrm>
          <a:prstGeom prst="rect">
            <a:avLst/>
          </a:prstGeom>
          <a:noFill/>
        </p:spPr>
        <p:txBody>
          <a:bodyPr wrap="square" rtlCol="0">
            <a:spAutoFit/>
          </a:bodyPr>
          <a:lstStyle/>
          <a:p>
            <a:pPr marL="342900" indent="-342900">
              <a:buFont typeface="Arial" pitchFamily="34" charset="0"/>
              <a:buChar char="•"/>
            </a:pPr>
            <a:r>
              <a:rPr lang="it-IT" dirty="0" smtClean="0">
                <a:latin typeface="Arial Narrow" pitchFamily="34" charset="0"/>
              </a:rPr>
              <a:t>Percorso di formazione con le amministrazioni comunali per un uso consapevole del Progetto e degli apparati cartografici (in particolare la Mappa dell’Acqua e la carta delle criticità potenziali), soprattutto a supporto della pianificazione comunale e </a:t>
            </a:r>
            <a:r>
              <a:rPr lang="it-IT" dirty="0" err="1" smtClean="0">
                <a:latin typeface="Arial Narrow" pitchFamily="34" charset="0"/>
              </a:rPr>
              <a:t>progettualittà</a:t>
            </a:r>
            <a:r>
              <a:rPr lang="it-IT" dirty="0" smtClean="0">
                <a:latin typeface="Arial Narrow" pitchFamily="34" charset="0"/>
              </a:rPr>
              <a:t> locale</a:t>
            </a:r>
          </a:p>
          <a:p>
            <a:pPr marL="342900" indent="-342900">
              <a:buFont typeface="Arial" pitchFamily="34" charset="0"/>
              <a:buChar char="•"/>
            </a:pPr>
            <a:r>
              <a:rPr lang="it-IT" dirty="0" smtClean="0">
                <a:latin typeface="Arial Narrow" pitchFamily="34" charset="0"/>
              </a:rPr>
              <a:t>Predisposizione della cartografia per il </a:t>
            </a:r>
            <a:r>
              <a:rPr lang="it-IT" dirty="0" err="1" smtClean="0">
                <a:latin typeface="Arial Narrow" pitchFamily="34" charset="0"/>
              </a:rPr>
              <a:t>Geoportale</a:t>
            </a:r>
            <a:r>
              <a:rPr lang="it-IT" dirty="0" smtClean="0">
                <a:latin typeface="Arial Narrow" pitchFamily="34" charset="0"/>
              </a:rPr>
              <a:t> di Regione Lombardia </a:t>
            </a:r>
          </a:p>
          <a:p>
            <a:pPr marL="342900" indent="-342900">
              <a:buFont typeface="+mj-lt"/>
              <a:buAutoNum type="arabicPeriod"/>
            </a:pPr>
            <a:endParaRPr lang="it-IT" dirty="0" smtClean="0">
              <a:latin typeface="Arial Narrow" pitchFamily="34" charset="0"/>
            </a:endParaRPr>
          </a:p>
          <a:p>
            <a:pPr marL="342900" indent="-342900">
              <a:buFont typeface="+mj-lt"/>
              <a:buAutoNum type="arabicPeriod"/>
            </a:pPr>
            <a:endParaRPr lang="it-IT" dirty="0" smtClean="0">
              <a:latin typeface="Arial Narrow" pitchFamily="34" charset="0"/>
            </a:endParaRPr>
          </a:p>
          <a:p>
            <a:endParaRPr lang="it-IT" dirty="0">
              <a:latin typeface="Arial Narrow" pitchFamily="34" charset="0"/>
            </a:endParaRPr>
          </a:p>
        </p:txBody>
      </p:sp>
    </p:spTree>
    <p:extLst>
      <p:ext uri="{BB962C8B-B14F-4D97-AF65-F5344CB8AC3E}">
        <p14:creationId xmlns:p14="http://schemas.microsoft.com/office/powerpoint/2010/main" val="732304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style>
          <a:lnRef idx="1">
            <a:schemeClr val="dk1"/>
          </a:lnRef>
          <a:fillRef idx="2">
            <a:schemeClr val="dk1"/>
          </a:fillRef>
          <a:effectRef idx="1">
            <a:schemeClr val="dk1"/>
          </a:effectRef>
          <a:fontRef idx="minor">
            <a:schemeClr val="dk1"/>
          </a:fontRef>
        </p:style>
        <p:txBody>
          <a:bodyPr/>
          <a:lstStyle/>
          <a:p>
            <a:r>
              <a:rPr lang="it-IT" dirty="0" smtClean="0"/>
              <a:t>Grazie per l’attenzione</a:t>
            </a:r>
            <a:endParaRPr lang="it-IT" dirty="0"/>
          </a:p>
        </p:txBody>
      </p:sp>
      <p:sp>
        <p:nvSpPr>
          <p:cNvPr id="3" name="Sottotitolo 2"/>
          <p:cNvSpPr>
            <a:spLocks noGrp="1"/>
          </p:cNvSpPr>
          <p:nvPr>
            <p:ph type="subTitle" idx="1"/>
          </p:nvPr>
        </p:nvSpPr>
        <p:spPr/>
        <p:txBody>
          <a:bodyPr/>
          <a:lstStyle/>
          <a:p>
            <a:r>
              <a:rPr lang="it-IT" sz="2000" dirty="0" smtClean="0"/>
              <a:t>mila_campanini@regione.lombardia.it</a:t>
            </a:r>
            <a:endParaRPr lang="it-IT" sz="2000" dirty="0"/>
          </a:p>
        </p:txBody>
      </p:sp>
    </p:spTree>
    <p:extLst>
      <p:ext uri="{BB962C8B-B14F-4D97-AF65-F5344CB8AC3E}">
        <p14:creationId xmlns:p14="http://schemas.microsoft.com/office/powerpoint/2010/main" val="265814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5"/>
          <p:cNvSpPr txBox="1">
            <a:spLocks noChangeArrowheads="1"/>
          </p:cNvSpPr>
          <p:nvPr/>
        </p:nvSpPr>
        <p:spPr bwMode="auto">
          <a:xfrm>
            <a:off x="419151" y="139266"/>
            <a:ext cx="6286500" cy="1477328"/>
          </a:xfrm>
          <a:prstGeom prst="rect">
            <a:avLst/>
          </a:prstGeom>
          <a:noFill/>
          <a:ln w="9525">
            <a:noFill/>
            <a:miter lim="800000"/>
            <a:headEnd/>
            <a:tailEnd/>
          </a:ln>
        </p:spPr>
        <p:txBody>
          <a:bodyPr>
            <a:spAutoFit/>
          </a:bodyPr>
          <a:lstStyle/>
          <a:p>
            <a:r>
              <a:rPr lang="it-IT" sz="2800" b="1" dirty="0" smtClean="0">
                <a:latin typeface="Arial Narrow" panose="020B0606020202030204" pitchFamily="34" charset="0"/>
                <a:ea typeface="ＭＳ Ｐゴシック" pitchFamily="34" charset="-128"/>
              </a:rPr>
              <a:t>Il Progetto </a:t>
            </a:r>
            <a:r>
              <a:rPr lang="it-IT" sz="2800" b="1" dirty="0">
                <a:latin typeface="Arial Narrow" panose="020B0606020202030204" pitchFamily="34" charset="0"/>
                <a:ea typeface="ＭＳ Ｐゴシック" pitchFamily="34" charset="-128"/>
              </a:rPr>
              <a:t>di Sottobacino </a:t>
            </a:r>
          </a:p>
          <a:p>
            <a:r>
              <a:rPr lang="it-IT" sz="2000" dirty="0" smtClean="0">
                <a:latin typeface="Arial Narrow" pitchFamily="34" charset="0"/>
              </a:rPr>
              <a:t>Natura </a:t>
            </a:r>
            <a:r>
              <a:rPr lang="it-IT" sz="2000" dirty="0" smtClean="0">
                <a:latin typeface="Arial Narrow" pitchFamily="34" charset="0"/>
              </a:rPr>
              <a:t>giuridica e ruolo</a:t>
            </a:r>
            <a:endParaRPr lang="it-IT" sz="2000" dirty="0">
              <a:latin typeface="Arial Narrow" pitchFamily="34" charset="0"/>
            </a:endParaRPr>
          </a:p>
          <a:p>
            <a:endParaRPr lang="it-IT" sz="3600" baseline="30000" dirty="0">
              <a:latin typeface="Swis721 Cn BT" pitchFamily="34" charset="0"/>
            </a:endParaRPr>
          </a:p>
          <a:p>
            <a:endParaRPr lang="it-IT" dirty="0">
              <a:latin typeface="Calibri" pitchFamily="34" charset="0"/>
            </a:endParaRPr>
          </a:p>
        </p:txBody>
      </p:sp>
      <p:sp>
        <p:nvSpPr>
          <p:cNvPr id="17411" name="CasellaDiTesto 6"/>
          <p:cNvSpPr txBox="1">
            <a:spLocks noChangeArrowheads="1"/>
          </p:cNvSpPr>
          <p:nvPr/>
        </p:nvSpPr>
        <p:spPr bwMode="auto">
          <a:xfrm>
            <a:off x="449544" y="1591086"/>
            <a:ext cx="7654304" cy="2462213"/>
          </a:xfrm>
          <a:prstGeom prst="rect">
            <a:avLst/>
          </a:prstGeom>
          <a:noFill/>
          <a:ln w="9525">
            <a:noFill/>
            <a:miter lim="800000"/>
            <a:headEnd/>
            <a:tailEnd/>
          </a:ln>
        </p:spPr>
        <p:txBody>
          <a:bodyPr wrap="square">
            <a:spAutoFit/>
          </a:bodyPr>
          <a:lstStyle/>
          <a:p>
            <a:pPr algn="just"/>
            <a:r>
              <a:rPr lang="it-IT" sz="1400" dirty="0">
                <a:latin typeface="Arial Narrow" pitchFamily="34" charset="0"/>
              </a:rPr>
              <a:t>Il </a:t>
            </a:r>
            <a:r>
              <a:rPr lang="it-IT" sz="1400" b="1" dirty="0">
                <a:latin typeface="Arial Narrow" pitchFamily="34" charset="0"/>
              </a:rPr>
              <a:t>progetto strategico di sottobacino, </a:t>
            </a:r>
            <a:r>
              <a:rPr lang="it-IT" sz="1400" dirty="0">
                <a:latin typeface="Arial Narrow" pitchFamily="34" charset="0"/>
              </a:rPr>
              <a:t>come definito dall’</a:t>
            </a:r>
            <a:r>
              <a:rPr lang="it-IT" sz="1400" b="1" dirty="0">
                <a:latin typeface="Arial Narrow" pitchFamily="34" charset="0"/>
              </a:rPr>
              <a:t>art. 55 bis della LR 12/2005, </a:t>
            </a:r>
            <a:r>
              <a:rPr lang="it-IT" sz="1400" dirty="0" smtClean="0">
                <a:latin typeface="Arial Narrow" pitchFamily="34" charset="0"/>
              </a:rPr>
              <a:t>è uno strumento di individuazione ed applicazione, a scala di maggior dettaglio, delle misure previste dalla </a:t>
            </a:r>
            <a:r>
              <a:rPr lang="it-IT" sz="1400" b="1" dirty="0" smtClean="0">
                <a:latin typeface="Arial Narrow" pitchFamily="34" charset="0"/>
              </a:rPr>
              <a:t>Pianificazione di Distretto e Regionale </a:t>
            </a:r>
            <a:r>
              <a:rPr lang="it-IT" sz="1400" dirty="0" smtClean="0">
                <a:latin typeface="Arial Narrow" pitchFamily="34" charset="0"/>
              </a:rPr>
              <a:t>ed è definito in stretto raccordo e con la </a:t>
            </a:r>
            <a:r>
              <a:rPr lang="it-IT" sz="1400" smtClean="0">
                <a:latin typeface="Arial Narrow" pitchFamily="34" charset="0"/>
              </a:rPr>
              <a:t>partecipazione attiva </a:t>
            </a:r>
            <a:r>
              <a:rPr lang="it-IT" sz="1400" dirty="0" smtClean="0">
                <a:latin typeface="Arial Narrow" pitchFamily="34" charset="0"/>
              </a:rPr>
              <a:t>degli attori locali nell’ambito dei processi di </a:t>
            </a:r>
            <a:r>
              <a:rPr lang="it-IT" sz="1400" b="1" dirty="0" smtClean="0">
                <a:latin typeface="Arial Narrow" pitchFamily="34" charset="0"/>
              </a:rPr>
              <a:t>Contratto di Fiume</a:t>
            </a:r>
          </a:p>
          <a:p>
            <a:endParaRPr lang="it-IT" sz="1400" dirty="0">
              <a:latin typeface="Arial Narrow" pitchFamily="34" charset="0"/>
            </a:endParaRPr>
          </a:p>
          <a:p>
            <a:r>
              <a:rPr lang="it-IT" sz="1400" dirty="0">
                <a:latin typeface="Arial Narrow" pitchFamily="34" charset="0"/>
              </a:rPr>
              <a:t>Il suo compito è quello di realizzare una </a:t>
            </a:r>
            <a:r>
              <a:rPr lang="it-IT" sz="1400" b="1" dirty="0">
                <a:latin typeface="Arial Narrow" pitchFamily="34" charset="0"/>
              </a:rPr>
              <a:t>integrazione</a:t>
            </a:r>
            <a:r>
              <a:rPr lang="it-IT" sz="1400" dirty="0">
                <a:latin typeface="Arial Narrow" pitchFamily="34" charset="0"/>
              </a:rPr>
              <a:t> tra </a:t>
            </a:r>
            <a:r>
              <a:rPr lang="it-IT" sz="1400" b="1" dirty="0">
                <a:latin typeface="Arial Narrow" pitchFamily="34" charset="0"/>
              </a:rPr>
              <a:t>Programma di Tutela e di Uso delle Acque</a:t>
            </a:r>
            <a:r>
              <a:rPr lang="it-IT" sz="1400" dirty="0">
                <a:latin typeface="Arial Narrow" pitchFamily="34" charset="0"/>
              </a:rPr>
              <a:t>, </a:t>
            </a:r>
            <a:r>
              <a:rPr lang="it-IT" sz="1400" b="1" dirty="0">
                <a:latin typeface="Arial Narrow" pitchFamily="34" charset="0"/>
              </a:rPr>
              <a:t>Piano di gestione del Rischio </a:t>
            </a:r>
            <a:r>
              <a:rPr lang="it-IT" sz="1400" b="1" dirty="0" smtClean="0">
                <a:latin typeface="Arial Narrow" pitchFamily="34" charset="0"/>
              </a:rPr>
              <a:t>Alluvioni</a:t>
            </a:r>
            <a:r>
              <a:rPr lang="it-IT" sz="1400" dirty="0" smtClean="0">
                <a:latin typeface="Arial Narrow" pitchFamily="34" charset="0"/>
              </a:rPr>
              <a:t>, </a:t>
            </a:r>
            <a:r>
              <a:rPr lang="it-IT" sz="1400" b="1" dirty="0">
                <a:latin typeface="Arial Narrow" pitchFamily="34" charset="0"/>
              </a:rPr>
              <a:t>programmazioni territoriali e/o di settore </a:t>
            </a:r>
            <a:r>
              <a:rPr lang="it-IT" sz="1400" dirty="0">
                <a:latin typeface="Arial Narrow" pitchFamily="34" charset="0"/>
              </a:rPr>
              <a:t>(es. programmi di sviluppo rurale, piani di gestione delle aree protette, piani gestione rischio alluvioni) e le </a:t>
            </a:r>
            <a:r>
              <a:rPr lang="it-IT" sz="1400" b="1" dirty="0">
                <a:latin typeface="Arial Narrow" pitchFamily="34" charset="0"/>
              </a:rPr>
              <a:t>progettualità </a:t>
            </a:r>
            <a:r>
              <a:rPr lang="it-IT" sz="1400" b="1" dirty="0" smtClean="0">
                <a:latin typeface="Arial Narrow" pitchFamily="34" charset="0"/>
              </a:rPr>
              <a:t>locali</a:t>
            </a:r>
            <a:endParaRPr lang="it-IT" sz="1400" dirty="0">
              <a:latin typeface="Arial Narrow" pitchFamily="34" charset="0"/>
            </a:endParaRPr>
          </a:p>
          <a:p>
            <a:endParaRPr lang="it-IT" sz="1400" dirty="0" smtClean="0">
              <a:latin typeface="Arial Narrow" pitchFamily="34" charset="0"/>
            </a:endParaRPr>
          </a:p>
          <a:p>
            <a:r>
              <a:rPr lang="it-IT" sz="1400" dirty="0" smtClean="0">
                <a:latin typeface="Arial Narrow" pitchFamily="34" charset="0"/>
              </a:rPr>
              <a:t>In tal modo si da attuazione a quanto previsto dalla </a:t>
            </a:r>
            <a:r>
              <a:rPr lang="it-IT" sz="1400" b="1" dirty="0" smtClean="0">
                <a:latin typeface="Arial Narrow" pitchFamily="34" charset="0"/>
              </a:rPr>
              <a:t>Dir. 2000/60 </a:t>
            </a:r>
            <a:r>
              <a:rPr lang="it-IT" sz="1400" dirty="0" smtClean="0">
                <a:latin typeface="Arial Narrow" pitchFamily="34" charset="0"/>
              </a:rPr>
              <a:t>e </a:t>
            </a:r>
            <a:r>
              <a:rPr lang="it-IT" sz="1400" b="1" dirty="0" smtClean="0">
                <a:latin typeface="Arial Narrow" pitchFamily="34" charset="0"/>
              </a:rPr>
              <a:t>Dir. 2007/60 </a:t>
            </a:r>
            <a:endParaRPr lang="it-IT" sz="1400" dirty="0">
              <a:latin typeface="Arial Narrow" pitchFamily="34" charset="0"/>
            </a:endParaRPr>
          </a:p>
          <a:p>
            <a:endParaRPr lang="it-IT" sz="1400" dirty="0">
              <a:latin typeface="Swis721 LtCn BT" pitchFamily="34" charset="0"/>
            </a:endParaRPr>
          </a:p>
        </p:txBody>
      </p:sp>
      <p:sp>
        <p:nvSpPr>
          <p:cNvPr id="6" name="Rettangolo 5"/>
          <p:cNvSpPr/>
          <p:nvPr/>
        </p:nvSpPr>
        <p:spPr>
          <a:xfrm>
            <a:off x="4447606" y="3244334"/>
            <a:ext cx="3004713" cy="369332"/>
          </a:xfrm>
          <a:prstGeom prst="rect">
            <a:avLst/>
          </a:prstGeom>
        </p:spPr>
        <p:txBody>
          <a:bodyPr wrap="square">
            <a:spAutoFit/>
          </a:bodyPr>
          <a:lstStyle/>
          <a:p>
            <a:r>
              <a:rPr lang="it-IT" dirty="0"/>
              <a:t> </a:t>
            </a:r>
          </a:p>
        </p:txBody>
      </p:sp>
      <p:sp>
        <p:nvSpPr>
          <p:cNvPr id="7" name="CasellaDiTesto 6"/>
          <p:cNvSpPr txBox="1"/>
          <p:nvPr/>
        </p:nvSpPr>
        <p:spPr>
          <a:xfrm>
            <a:off x="123731" y="3895420"/>
            <a:ext cx="309634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1400" i="1" dirty="0">
                <a:latin typeface="Arial Narrow" pitchFamily="34" charset="0"/>
              </a:rPr>
              <a:t>5. I piani di gestione dei bacini idrografici possono essere integrati da programmi e piani di gestione più dettagliati per sotto-bacini, settori, problematiche o categorie di acque al fine di affrontare aspetti particolari della gestione idrica. </a:t>
            </a:r>
          </a:p>
        </p:txBody>
      </p:sp>
      <p:sp>
        <p:nvSpPr>
          <p:cNvPr id="8" name="Rettangolo 7"/>
          <p:cNvSpPr/>
          <p:nvPr/>
        </p:nvSpPr>
        <p:spPr>
          <a:xfrm>
            <a:off x="1369906" y="5294148"/>
            <a:ext cx="4572000" cy="16004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it-IT" sz="1400" i="1" dirty="0" smtClean="0">
                <a:latin typeface="Arial Narrow" pitchFamily="34" charset="0"/>
              </a:rPr>
              <a:t>16. È </a:t>
            </a:r>
            <a:r>
              <a:rPr lang="it-IT" sz="1400" i="1" dirty="0">
                <a:latin typeface="Arial Narrow" pitchFamily="34" charset="0"/>
              </a:rPr>
              <a:t>necessario integrare maggiormente la protezione e la gestione sostenibile delle acque in altre politiche comunitarie come la politica energetica, dei trasporti, la politica agricola, la politica della pesca, la politica regionale e in materia di turismo. La presente direttiva dovrebbe rappresentare la base per un dialogo continuo e per lo sviluppo di strategie tese ad ottenere una maggiore integrazione tra le varie politiche. </a:t>
            </a:r>
          </a:p>
        </p:txBody>
      </p:sp>
      <p:sp>
        <p:nvSpPr>
          <p:cNvPr id="9" name="Freccia a destra 8"/>
          <p:cNvSpPr/>
          <p:nvPr/>
        </p:nvSpPr>
        <p:spPr>
          <a:xfrm rot="19435905">
            <a:off x="3245583" y="3751403"/>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rot="16200000">
            <a:off x="3422996" y="4426715"/>
            <a:ext cx="1419367"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6755933" y="3301210"/>
            <a:ext cx="2330903" cy="28931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400" i="1" dirty="0" smtClean="0">
                <a:latin typeface="Arial Narrow" pitchFamily="34" charset="0"/>
              </a:rPr>
              <a:t>3. Ridurre </a:t>
            </a:r>
            <a:r>
              <a:rPr lang="it-IT" sz="1400" i="1" dirty="0">
                <a:latin typeface="Arial Narrow" pitchFamily="34" charset="0"/>
              </a:rPr>
              <a:t>i rischi di conseguenze negative derivanti dalle alluvioni soprattutto per la vita e la salute umana, l’ambiente, il patrimonio culturale, l’attività economica e le infrastrutture, connesse con le alluvioni, è possibile e auspicabile ma, per essere efficaci, le misure per ridurre tali rischi dovrebbero, per quanto possibile, essere coordinate a livello di bacino idrografico.</a:t>
            </a:r>
          </a:p>
        </p:txBody>
      </p:sp>
      <p:sp>
        <p:nvSpPr>
          <p:cNvPr id="11" name="Rettangolo 10"/>
          <p:cNvSpPr/>
          <p:nvPr/>
        </p:nvSpPr>
        <p:spPr>
          <a:xfrm>
            <a:off x="4649564" y="4440258"/>
            <a:ext cx="1696047"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1400" i="1" dirty="0" smtClean="0">
                <a:latin typeface="Arial Narrow" pitchFamily="34" charset="0"/>
              </a:rPr>
              <a:t>Capo V - Coordinamento con la direttiva 2000/60/ce, informazione e consultazione del pubblico</a:t>
            </a:r>
            <a:endParaRPr lang="it-IT" sz="1400" i="1" dirty="0">
              <a:latin typeface="Arial Narrow" pitchFamily="34" charset="0"/>
            </a:endParaRPr>
          </a:p>
        </p:txBody>
      </p:sp>
      <p:sp>
        <p:nvSpPr>
          <p:cNvPr id="17" name="Freccia a destra 16"/>
          <p:cNvSpPr/>
          <p:nvPr/>
        </p:nvSpPr>
        <p:spPr>
          <a:xfrm rot="10800000">
            <a:off x="6345611" y="351071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p:cNvSpPr/>
          <p:nvPr/>
        </p:nvSpPr>
        <p:spPr>
          <a:xfrm rot="16200000">
            <a:off x="5079166" y="3914184"/>
            <a:ext cx="6138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8493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9"/>
                                        </p:tgtEl>
                                      </p:cBhvr>
                                    </p:animEffect>
                                    <p:anim calcmode="lin" valueType="num">
                                      <p:cBhvr>
                                        <p:cTn id="32" dur="1000"/>
                                        <p:tgtEl>
                                          <p:spTgt spid="9"/>
                                        </p:tgtEl>
                                        <p:attrNameLst>
                                          <p:attrName>ppt_x</p:attrName>
                                        </p:attrNameLst>
                                      </p:cBhvr>
                                      <p:tavLst>
                                        <p:tav tm="0">
                                          <p:val>
                                            <p:strVal val="ppt_x"/>
                                          </p:val>
                                        </p:tav>
                                        <p:tav tm="100000">
                                          <p:val>
                                            <p:strVal val="ppt_x"/>
                                          </p:val>
                                        </p:tav>
                                      </p:tavLst>
                                    </p:anim>
                                    <p:anim calcmode="lin" valueType="num">
                                      <p:cBhvr>
                                        <p:cTn id="33" dur="1000"/>
                                        <p:tgtEl>
                                          <p:spTgt spid="9"/>
                                        </p:tgtEl>
                                        <p:attrNameLst>
                                          <p:attrName>ppt_y</p:attrName>
                                        </p:attrNameLst>
                                      </p:cBhvr>
                                      <p:tavLst>
                                        <p:tav tm="0">
                                          <p:val>
                                            <p:strVal val="ppt_y"/>
                                          </p:val>
                                        </p:tav>
                                        <p:tav tm="100000">
                                          <p:val>
                                            <p:strVal val="ppt_y+.1"/>
                                          </p:val>
                                        </p:tav>
                                      </p:tavLst>
                                    </p:anim>
                                    <p:set>
                                      <p:cBhvr>
                                        <p:cTn id="34" dur="1" fill="hold">
                                          <p:stCondLst>
                                            <p:cond delay="999"/>
                                          </p:stCondLst>
                                        </p:cTn>
                                        <p:tgtEl>
                                          <p:spTgt spid="9"/>
                                        </p:tgtEl>
                                        <p:attrNameLst>
                                          <p:attrName>style.visibility</p:attrName>
                                        </p:attrNameLst>
                                      </p:cBhvr>
                                      <p:to>
                                        <p:strVal val="hidden"/>
                                      </p:to>
                                    </p:set>
                                  </p:childTnLst>
                                </p:cTn>
                              </p:par>
                              <p:par>
                                <p:cTn id="35" presetID="42" presetClass="exit" presetSubtype="0" fill="hold" grpId="1" nodeType="with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8"/>
                                        </p:tgtEl>
                                      </p:cBhvr>
                                    </p:animEffec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0"/>
                                        <p:tgtEl>
                                          <p:spTgt spid="8"/>
                                        </p:tgtEl>
                                        <p:attrNameLst>
                                          <p:attrName>ppt_y</p:attrName>
                                        </p:attrNameLst>
                                      </p:cBhvr>
                                      <p:tavLst>
                                        <p:tav tm="0">
                                          <p:val>
                                            <p:strVal val="ppt_y"/>
                                          </p:val>
                                        </p:tav>
                                        <p:tav tm="100000">
                                          <p:val>
                                            <p:strVal val="ppt_y+.1"/>
                                          </p:val>
                                        </p:tav>
                                      </p:tavLst>
                                    </p:anim>
                                    <p:set>
                                      <p:cBhvr>
                                        <p:cTn id="44" dur="1" fill="hold">
                                          <p:stCondLst>
                                            <p:cond delay="9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2" grpId="0" animBg="1"/>
      <p:bldP spid="12" grpId="1" animBg="1"/>
      <p:bldP spid="10" grpId="0" animBg="1"/>
      <p:bldP spid="11"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2800" b="1" dirty="0">
                <a:latin typeface="Arial Narrow" panose="020B0606020202030204" pitchFamily="34" charset="0"/>
                <a:ea typeface="ＭＳ Ｐゴシック" pitchFamily="34" charset="-128"/>
                <a:cs typeface="+mn-cs"/>
              </a:rPr>
              <a:t>Il Progetto di Sottobacino negli strumenti di pianificazione regionale</a:t>
            </a:r>
          </a:p>
        </p:txBody>
      </p:sp>
      <p:sp>
        <p:nvSpPr>
          <p:cNvPr id="3" name="Segnaposto contenuto 2"/>
          <p:cNvSpPr>
            <a:spLocks noGrp="1"/>
          </p:cNvSpPr>
          <p:nvPr>
            <p:ph idx="1"/>
          </p:nvPr>
        </p:nvSpPr>
        <p:spPr>
          <a:xfrm>
            <a:off x="457200" y="1700808"/>
            <a:ext cx="8003232" cy="4093915"/>
          </a:xfrm>
        </p:spPr>
        <p:txBody>
          <a:bodyPr/>
          <a:lstStyle/>
          <a:p>
            <a:r>
              <a:rPr lang="it-IT" sz="2800" dirty="0" smtClean="0">
                <a:latin typeface="Arial Narrow" pitchFamily="34" charset="0"/>
              </a:rPr>
              <a:t>PTUA </a:t>
            </a:r>
            <a:r>
              <a:rPr lang="it-IT" sz="1400" dirty="0">
                <a:latin typeface="Arial Narrow" pitchFamily="34" charset="0"/>
              </a:rPr>
              <a:t>(Par. 11.3 della Relazione Generale, </a:t>
            </a:r>
            <a:r>
              <a:rPr lang="it-IT" sz="1400" dirty="0" smtClean="0">
                <a:latin typeface="Arial Narrow" pitchFamily="34" charset="0"/>
              </a:rPr>
              <a:t>art. 53 delle NTA, KTM26-P5-a107.3) </a:t>
            </a:r>
          </a:p>
          <a:p>
            <a:pPr lvl="1"/>
            <a:r>
              <a:rPr lang="it-IT" sz="1600" dirty="0" smtClean="0">
                <a:latin typeface="Arial Narrow" pitchFamily="34" charset="0"/>
              </a:rPr>
              <a:t>elementi </a:t>
            </a:r>
            <a:r>
              <a:rPr lang="it-IT" sz="1600" dirty="0">
                <a:latin typeface="Arial Narrow" pitchFamily="34" charset="0"/>
              </a:rPr>
              <a:t>di riferimento per la formazione di programmi e progetti di opere per i sottobacini del distretto ricadenti nel territorio </a:t>
            </a:r>
            <a:r>
              <a:rPr lang="it-IT" sz="1600" dirty="0" smtClean="0">
                <a:latin typeface="Arial Narrow" pitchFamily="34" charset="0"/>
              </a:rPr>
              <a:t>regionale</a:t>
            </a:r>
          </a:p>
          <a:p>
            <a:pPr lvl="1"/>
            <a:r>
              <a:rPr lang="it-IT" sz="1600" dirty="0" smtClean="0">
                <a:latin typeface="Arial Narrow" pitchFamily="34" charset="0"/>
              </a:rPr>
              <a:t>strumenti </a:t>
            </a:r>
            <a:r>
              <a:rPr lang="it-IT" sz="1600" dirty="0">
                <a:latin typeface="Arial Narrow" pitchFamily="34" charset="0"/>
              </a:rPr>
              <a:t>di attuazione della pianificazione di bacino distrettuale </a:t>
            </a:r>
            <a:endParaRPr lang="it-IT" sz="1600" dirty="0" smtClean="0">
              <a:latin typeface="Arial Narrow" pitchFamily="34" charset="0"/>
            </a:endParaRPr>
          </a:p>
          <a:p>
            <a:pPr lvl="1"/>
            <a:r>
              <a:rPr lang="it-IT" sz="1600" dirty="0">
                <a:latin typeface="Arial Narrow" pitchFamily="34" charset="0"/>
              </a:rPr>
              <a:t>elementi di riferimento per la formazione di programmi e progetti di opere per i sottobacini del distretto ricadenti nel territorio </a:t>
            </a:r>
            <a:r>
              <a:rPr lang="it-IT" sz="1600" dirty="0" smtClean="0">
                <a:latin typeface="Arial Narrow" pitchFamily="34" charset="0"/>
              </a:rPr>
              <a:t>regionale</a:t>
            </a:r>
          </a:p>
          <a:p>
            <a:pPr lvl="1"/>
            <a:r>
              <a:rPr lang="it-IT" sz="1600" dirty="0" smtClean="0">
                <a:latin typeface="Arial Narrow" pitchFamily="34" charset="0"/>
              </a:rPr>
              <a:t>riferimento unitario per la programmazione regionale e per la pianificazione comunale e provinciale </a:t>
            </a:r>
          </a:p>
          <a:p>
            <a:pPr marL="714375" lvl="1" indent="0">
              <a:spcBef>
                <a:spcPts val="0"/>
              </a:spcBef>
              <a:buNone/>
            </a:pPr>
            <a:endParaRPr lang="it-IT" sz="1100" dirty="0" smtClean="0">
              <a:latin typeface="Arial Narrow" pitchFamily="34" charset="0"/>
            </a:endParaRPr>
          </a:p>
          <a:p>
            <a:r>
              <a:rPr lang="it-IT" dirty="0" smtClean="0">
                <a:latin typeface="Arial Narrow" pitchFamily="34" charset="0"/>
              </a:rPr>
              <a:t>PGRA </a:t>
            </a:r>
          </a:p>
          <a:p>
            <a:r>
              <a:rPr lang="it-IT" dirty="0" smtClean="0">
                <a:latin typeface="Arial Narrow" pitchFamily="34" charset="0"/>
              </a:rPr>
              <a:t>PTR </a:t>
            </a:r>
            <a:r>
              <a:rPr lang="it-IT" sz="1400" dirty="0">
                <a:latin typeface="Arial Narrow" pitchFamily="34" charset="0"/>
              </a:rPr>
              <a:t>( </a:t>
            </a:r>
            <a:r>
              <a:rPr lang="it-IT" sz="1400" dirty="0" smtClean="0">
                <a:latin typeface="Arial Narrow" pitchFamily="34" charset="0"/>
              </a:rPr>
              <a:t>Documento </a:t>
            </a:r>
            <a:r>
              <a:rPr lang="it-IT" sz="1400" dirty="0">
                <a:latin typeface="Arial Narrow" pitchFamily="34" charset="0"/>
              </a:rPr>
              <a:t>di Piano Sezioni tematiche Difesa del suolo e </a:t>
            </a:r>
            <a:r>
              <a:rPr lang="it-IT" sz="1400" dirty="0" err="1">
                <a:latin typeface="Arial Narrow" pitchFamily="34" charset="0"/>
              </a:rPr>
              <a:t>CdF</a:t>
            </a:r>
            <a:r>
              <a:rPr lang="it-IT" sz="1400" dirty="0">
                <a:latin typeface="Arial Narrow" pitchFamily="34" charset="0"/>
              </a:rPr>
              <a:t> </a:t>
            </a:r>
            <a:r>
              <a:rPr lang="it-IT" sz="1400" dirty="0" smtClean="0">
                <a:latin typeface="Arial Narrow" pitchFamily="34" charset="0"/>
              </a:rPr>
              <a:t>) </a:t>
            </a:r>
            <a:endParaRPr lang="it-IT" sz="1400" dirty="0">
              <a:latin typeface="Arial Narrow" pitchFamily="34" charset="0"/>
            </a:endParaRPr>
          </a:p>
          <a:p>
            <a:endParaRPr lang="it-IT" dirty="0">
              <a:latin typeface="Arial Narrow" pitchFamily="34" charset="0"/>
            </a:endParaRPr>
          </a:p>
        </p:txBody>
      </p:sp>
      <p:sp>
        <p:nvSpPr>
          <p:cNvPr id="5" name="CasellaDiTesto 4"/>
          <p:cNvSpPr txBox="1"/>
          <p:nvPr/>
        </p:nvSpPr>
        <p:spPr>
          <a:xfrm>
            <a:off x="4572000" y="5517232"/>
            <a:ext cx="3914854" cy="138499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1400" i="1" dirty="0" smtClean="0">
                <a:solidFill>
                  <a:schemeClr val="dk1"/>
                </a:solidFill>
                <a:latin typeface="Arial Narrow" pitchFamily="34" charset="0"/>
              </a:rPr>
              <a:t>La caratterizzazione </a:t>
            </a:r>
            <a:r>
              <a:rPr lang="it-IT" sz="1400" i="1" dirty="0">
                <a:solidFill>
                  <a:schemeClr val="dk1"/>
                </a:solidFill>
                <a:latin typeface="Arial Narrow" pitchFamily="34" charset="0"/>
              </a:rPr>
              <a:t>dei Contratti di Fiume come “accordi</a:t>
            </a:r>
          </a:p>
          <a:p>
            <a:r>
              <a:rPr lang="it-IT" sz="1400" i="1" dirty="0">
                <a:solidFill>
                  <a:schemeClr val="dk1"/>
                </a:solidFill>
                <a:latin typeface="Arial Narrow" pitchFamily="34" charset="0"/>
              </a:rPr>
              <a:t>volontari” </a:t>
            </a:r>
            <a:r>
              <a:rPr lang="it-IT" sz="1400" i="1" dirty="0" smtClean="0">
                <a:solidFill>
                  <a:schemeClr val="dk1"/>
                </a:solidFill>
                <a:latin typeface="Arial Narrow" pitchFamily="34" charset="0"/>
              </a:rPr>
              <a:t>……è </a:t>
            </a:r>
            <a:r>
              <a:rPr lang="it-IT" sz="1400" i="1" dirty="0">
                <a:solidFill>
                  <a:schemeClr val="dk1"/>
                </a:solidFill>
                <a:latin typeface="Arial Narrow" pitchFamily="34" charset="0"/>
              </a:rPr>
              <a:t>quindi opportuno</a:t>
            </a:r>
          </a:p>
          <a:p>
            <a:r>
              <a:rPr lang="it-IT" sz="1400" i="1" dirty="0">
                <a:solidFill>
                  <a:schemeClr val="dk1"/>
                </a:solidFill>
                <a:latin typeface="Arial Narrow" pitchFamily="34" charset="0"/>
              </a:rPr>
              <a:t>promuovere una loro evoluzione verso Piani di</a:t>
            </a:r>
          </a:p>
          <a:p>
            <a:r>
              <a:rPr lang="it-IT" sz="1400" i="1" dirty="0">
                <a:solidFill>
                  <a:schemeClr val="dk1"/>
                </a:solidFill>
                <a:latin typeface="Arial Narrow" pitchFamily="34" charset="0"/>
              </a:rPr>
              <a:t>sottobacino la cui cogenza sia ben accetta perché frutto</a:t>
            </a:r>
          </a:p>
          <a:p>
            <a:r>
              <a:rPr lang="it-IT" sz="1400" i="1" dirty="0">
                <a:solidFill>
                  <a:schemeClr val="dk1"/>
                </a:solidFill>
                <a:latin typeface="Arial Narrow" pitchFamily="34" charset="0"/>
              </a:rPr>
              <a:t>di processi di autentica condivisione</a:t>
            </a:r>
          </a:p>
          <a:p>
            <a:endParaRPr lang="it-IT" sz="1400" i="1" dirty="0">
              <a:solidFill>
                <a:schemeClr val="dk1"/>
              </a:solidFill>
              <a:latin typeface="Arial Narrow" pitchFamily="34" charset="0"/>
            </a:endParaRPr>
          </a:p>
        </p:txBody>
      </p:sp>
      <p:sp>
        <p:nvSpPr>
          <p:cNvPr id="6" name="CasellaDiTesto 5"/>
          <p:cNvSpPr txBox="1"/>
          <p:nvPr/>
        </p:nvSpPr>
        <p:spPr>
          <a:xfrm>
            <a:off x="5102478" y="2852936"/>
            <a:ext cx="3384376" cy="209288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1400" i="1" dirty="0">
                <a:solidFill>
                  <a:schemeClr val="dk1"/>
                </a:solidFill>
                <a:latin typeface="Arial Narrow" pitchFamily="34" charset="0"/>
              </a:rPr>
              <a:t>Attraverso tale percorso sarà possibile pertanto </a:t>
            </a:r>
            <a:r>
              <a:rPr lang="it-IT" sz="1400" i="1" dirty="0" smtClean="0">
                <a:solidFill>
                  <a:schemeClr val="dk1"/>
                </a:solidFill>
                <a:latin typeface="Arial Narrow" pitchFamily="34" charset="0"/>
              </a:rPr>
              <a:t>giungere a </a:t>
            </a:r>
            <a:r>
              <a:rPr lang="it-IT" sz="1400" i="1" dirty="0">
                <a:solidFill>
                  <a:schemeClr val="dk1"/>
                </a:solidFill>
                <a:latin typeface="Arial Narrow" pitchFamily="34" charset="0"/>
              </a:rPr>
              <a:t>veri e propri Piani strategici di sottobacino che:</a:t>
            </a:r>
          </a:p>
          <a:p>
            <a:r>
              <a:rPr lang="it-IT" sz="1400" i="1" dirty="0">
                <a:solidFill>
                  <a:schemeClr val="dk1"/>
                </a:solidFill>
                <a:latin typeface="Arial Narrow" pitchFamily="34" charset="0"/>
              </a:rPr>
              <a:t> perseguono l’obiettivo fondamentale del PTR, il</a:t>
            </a:r>
          </a:p>
          <a:p>
            <a:r>
              <a:rPr lang="it-IT" sz="1400" i="1" dirty="0">
                <a:solidFill>
                  <a:schemeClr val="dk1"/>
                </a:solidFill>
                <a:latin typeface="Arial Narrow" pitchFamily="34" charset="0"/>
              </a:rPr>
              <a:t>miglioramento della qualità della vita dei cittadini,</a:t>
            </a:r>
          </a:p>
          <a:p>
            <a:r>
              <a:rPr lang="it-IT" sz="1400" i="1" dirty="0">
                <a:solidFill>
                  <a:schemeClr val="dk1"/>
                </a:solidFill>
                <a:latin typeface="Arial Narrow" pitchFamily="34" charset="0"/>
              </a:rPr>
              <a:t>attraverso un percorso che muova dalla </a:t>
            </a:r>
            <a:r>
              <a:rPr lang="it-IT" sz="1400" i="1" dirty="0" smtClean="0">
                <a:solidFill>
                  <a:schemeClr val="dk1"/>
                </a:solidFill>
                <a:latin typeface="Arial Narrow" pitchFamily="34" charset="0"/>
              </a:rPr>
              <a:t>promozione della </a:t>
            </a:r>
            <a:r>
              <a:rPr lang="it-IT" sz="1400" i="1" dirty="0">
                <a:solidFill>
                  <a:schemeClr val="dk1"/>
                </a:solidFill>
                <a:latin typeface="Arial Narrow" pitchFamily="34" charset="0"/>
              </a:rPr>
              <a:t>sussidiarietà e dal perseguire la </a:t>
            </a:r>
            <a:r>
              <a:rPr lang="it-IT" sz="1400" i="1" dirty="0" smtClean="0">
                <a:solidFill>
                  <a:schemeClr val="dk1"/>
                </a:solidFill>
                <a:latin typeface="Arial Narrow" pitchFamily="34" charset="0"/>
              </a:rPr>
              <a:t>sostenibilità dello </a:t>
            </a:r>
            <a:r>
              <a:rPr lang="it-IT" sz="1400" i="1" dirty="0">
                <a:solidFill>
                  <a:schemeClr val="dk1"/>
                </a:solidFill>
                <a:latin typeface="Arial Narrow" pitchFamily="34" charset="0"/>
              </a:rPr>
              <a:t>sviluppo;</a:t>
            </a:r>
          </a:p>
          <a:p>
            <a:endParaRPr lang="it-IT" dirty="0"/>
          </a:p>
        </p:txBody>
      </p:sp>
      <p:sp>
        <p:nvSpPr>
          <p:cNvPr id="7" name="Freccia circolare a destra 6"/>
          <p:cNvSpPr/>
          <p:nvPr/>
        </p:nvSpPr>
        <p:spPr>
          <a:xfrm rot="2254689">
            <a:off x="4355976" y="4111702"/>
            <a:ext cx="432048"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ircolare a sinistra 8"/>
          <p:cNvSpPr/>
          <p:nvPr/>
        </p:nvSpPr>
        <p:spPr>
          <a:xfrm rot="7503911">
            <a:off x="3639998" y="5462920"/>
            <a:ext cx="526484" cy="988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48741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7274" y="1309324"/>
            <a:ext cx="8569325" cy="2376487"/>
          </a:xfrm>
        </p:spPr>
        <p:txBody>
          <a:bodyPr>
            <a:normAutofit/>
          </a:bodyPr>
          <a:lstStyle/>
          <a:p>
            <a:pPr marL="0" indent="0">
              <a:buNone/>
            </a:pPr>
            <a:r>
              <a:rPr lang="it-IT" sz="1600" b="1" dirty="0" smtClean="0">
                <a:latin typeface="Arial Narrow" pitchFamily="34" charset="0"/>
              </a:rPr>
              <a:t>3 MACRO OBIETTIVI</a:t>
            </a:r>
          </a:p>
          <a:p>
            <a:pPr marL="0" indent="0">
              <a:buNone/>
            </a:pPr>
            <a:endParaRPr lang="it-IT" sz="1600" b="1" dirty="0" smtClean="0">
              <a:latin typeface="Arial Narrow" pitchFamily="34" charset="0"/>
            </a:endParaRPr>
          </a:p>
          <a:p>
            <a:r>
              <a:rPr lang="it-IT" sz="2600" b="1" dirty="0" smtClean="0">
                <a:latin typeface="Arial Narrow" pitchFamily="34" charset="0"/>
              </a:rPr>
              <a:t>qualità</a:t>
            </a:r>
            <a:r>
              <a:rPr lang="it-IT" sz="1600" dirty="0" smtClean="0">
                <a:latin typeface="Arial Narrow" pitchFamily="34" charset="0"/>
              </a:rPr>
              <a:t> </a:t>
            </a:r>
            <a:r>
              <a:rPr lang="it-IT" sz="1400" b="1" dirty="0">
                <a:latin typeface="Arial Narrow" pitchFamily="34" charset="0"/>
              </a:rPr>
              <a:t>(stato buono)</a:t>
            </a:r>
          </a:p>
          <a:p>
            <a:r>
              <a:rPr lang="it-IT" sz="2600" b="1" dirty="0" smtClean="0">
                <a:latin typeface="Arial Narrow" pitchFamily="34" charset="0"/>
              </a:rPr>
              <a:t>sicurezza </a:t>
            </a:r>
            <a:r>
              <a:rPr lang="it-IT" sz="1400" b="1" dirty="0" smtClean="0">
                <a:latin typeface="Arial Narrow" pitchFamily="34" charset="0"/>
              </a:rPr>
              <a:t>(riduzione di pericolosità e vulnerabilità)</a:t>
            </a:r>
          </a:p>
          <a:p>
            <a:r>
              <a:rPr lang="it-IT" sz="2600" b="1" dirty="0" smtClean="0">
                <a:latin typeface="Arial Narrow" pitchFamily="34" charset="0"/>
              </a:rPr>
              <a:t>promozione </a:t>
            </a:r>
            <a:r>
              <a:rPr lang="it-IT" sz="2600" b="1" dirty="0">
                <a:latin typeface="Arial Narrow" pitchFamily="34" charset="0"/>
              </a:rPr>
              <a:t>e tutela dei Servizi </a:t>
            </a:r>
            <a:r>
              <a:rPr lang="it-IT" sz="2600" b="1" dirty="0" err="1">
                <a:latin typeface="Arial Narrow" pitchFamily="34" charset="0"/>
              </a:rPr>
              <a:t>Ecosistemici</a:t>
            </a:r>
            <a:r>
              <a:rPr lang="it-IT" sz="2600" b="1" dirty="0">
                <a:latin typeface="Arial Narrow" pitchFamily="34" charset="0"/>
              </a:rPr>
              <a:t> </a:t>
            </a:r>
            <a:r>
              <a:rPr lang="it-IT" sz="1400" b="1" dirty="0">
                <a:latin typeface="Arial Narrow" pitchFamily="34" charset="0"/>
              </a:rPr>
              <a:t>(v</a:t>
            </a:r>
            <a:r>
              <a:rPr lang="it-IT" sz="1400" b="1" dirty="0" smtClean="0">
                <a:latin typeface="Arial Narrow" pitchFamily="34" charset="0"/>
              </a:rPr>
              <a:t>alore </a:t>
            </a:r>
            <a:r>
              <a:rPr lang="it-IT" sz="1400" b="1" dirty="0">
                <a:latin typeface="Arial Narrow" pitchFamily="34" charset="0"/>
              </a:rPr>
              <a:t>ecologico, ambientale e </a:t>
            </a:r>
            <a:r>
              <a:rPr lang="it-IT" sz="1400" b="1" dirty="0" smtClean="0">
                <a:latin typeface="Arial Narrow" pitchFamily="34" charset="0"/>
              </a:rPr>
              <a:t>identitario)</a:t>
            </a:r>
            <a:endParaRPr lang="it-IT" sz="1400" b="1" dirty="0">
              <a:latin typeface="Arial Narrow" pitchFamily="34" charset="0"/>
            </a:endParaRPr>
          </a:p>
        </p:txBody>
      </p:sp>
      <p:sp>
        <p:nvSpPr>
          <p:cNvPr id="15367" name="CasellaDiTesto 1"/>
          <p:cNvSpPr txBox="1">
            <a:spLocks noChangeArrowheads="1"/>
          </p:cNvSpPr>
          <p:nvPr/>
        </p:nvSpPr>
        <p:spPr bwMode="auto">
          <a:xfrm>
            <a:off x="179387" y="223907"/>
            <a:ext cx="878510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it-IT" altLang="it-IT" sz="2800" b="1" dirty="0">
                <a:latin typeface="Arial Narrow" pitchFamily="34" charset="0"/>
                <a:ea typeface="ＭＳ Ｐゴシック" pitchFamily="34" charset="-128"/>
              </a:rPr>
              <a:t>Governare un complesso percorso verso la riqualificazione </a:t>
            </a:r>
            <a:r>
              <a:rPr lang="it-IT" altLang="it-IT" sz="1800" b="1" dirty="0" smtClean="0">
                <a:latin typeface="Arial Narrow" pitchFamily="34" charset="0"/>
                <a:ea typeface="ＭＳ Ｐゴシック" pitchFamily="34" charset="-128"/>
              </a:rPr>
              <a:t>(fluviale, territoriale, culturale) </a:t>
            </a:r>
            <a:endParaRPr lang="it-IT" altLang="it-IT" sz="1800" b="1" dirty="0">
              <a:latin typeface="Arial Narrow" pitchFamily="34" charset="0"/>
              <a:ea typeface="ＭＳ Ｐゴシック" pitchFamily="34" charset="-128"/>
            </a:endParaRPr>
          </a:p>
        </p:txBody>
      </p:sp>
      <p:sp>
        <p:nvSpPr>
          <p:cNvPr id="4" name="Rettangolo 3"/>
          <p:cNvSpPr/>
          <p:nvPr/>
        </p:nvSpPr>
        <p:spPr>
          <a:xfrm>
            <a:off x="1907704" y="3789040"/>
            <a:ext cx="6480720" cy="2565831"/>
          </a:xfrm>
          <a:prstGeom prst="rect">
            <a:avLst/>
          </a:prstGeom>
        </p:spPr>
        <p:txBody>
          <a:bodyPr wrap="square">
            <a:spAutoFit/>
          </a:bodyPr>
          <a:lstStyle/>
          <a:p>
            <a:pPr algn="just">
              <a:lnSpc>
                <a:spcPts val="1300"/>
              </a:lnSpc>
              <a:spcAft>
                <a:spcPts val="600"/>
              </a:spcAft>
            </a:pPr>
            <a:r>
              <a:rPr lang="it-IT" sz="1400" b="1" dirty="0" smtClean="0">
                <a:latin typeface="Arial Narrow" pitchFamily="34" charset="0"/>
                <a:ea typeface="Calibri" panose="020F0502020204030204" pitchFamily="34" charset="0"/>
                <a:cs typeface="Times New Roman" panose="02020603050405020304" pitchFamily="18" charset="0"/>
              </a:rPr>
              <a:t>RISULTATI ATTESI</a:t>
            </a:r>
            <a:r>
              <a:rPr lang="it-IT" sz="1400" dirty="0" smtClean="0">
                <a:latin typeface="Arial Narrow" pitchFamily="34" charset="0"/>
                <a:ea typeface="Calibri" panose="020F0502020204030204" pitchFamily="34" charset="0"/>
                <a:cs typeface="Times New Roman" panose="02020603050405020304" pitchFamily="18" charset="0"/>
              </a:rPr>
              <a:t>: </a:t>
            </a:r>
            <a:endParaRPr lang="it-IT" sz="1400" dirty="0">
              <a:latin typeface="Arial Narrow"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it-IT" sz="1400" dirty="0">
                <a:latin typeface="Arial Narrow" pitchFamily="34" charset="0"/>
                <a:ea typeface="Calibri" panose="020F0502020204030204" pitchFamily="34" charset="0"/>
                <a:cs typeface="Times New Roman" panose="02020603050405020304" pitchFamily="18" charset="0"/>
              </a:rPr>
              <a:t>miglioramento del servizio di collettamento e depurazione</a:t>
            </a:r>
          </a:p>
          <a:p>
            <a:pPr marL="342900" lvl="0" indent="-342900" algn="just">
              <a:lnSpc>
                <a:spcPct val="115000"/>
              </a:lnSpc>
              <a:spcAft>
                <a:spcPts val="0"/>
              </a:spcAft>
              <a:buFont typeface="Symbol" panose="05050102010706020507" pitchFamily="18" charset="2"/>
              <a:buChar char=""/>
            </a:pPr>
            <a:r>
              <a:rPr lang="it-IT" sz="1400" dirty="0">
                <a:latin typeface="Arial Narrow" pitchFamily="34" charset="0"/>
                <a:ea typeface="Calibri" panose="020F0502020204030204" pitchFamily="34" charset="0"/>
                <a:cs typeface="Times New Roman" panose="02020603050405020304" pitchFamily="18" charset="0"/>
              </a:rPr>
              <a:t>diffusione di sistemi di drenaggio urbano sostenibile</a:t>
            </a:r>
          </a:p>
          <a:p>
            <a:pPr marL="342900" lvl="0" indent="-342900" algn="just">
              <a:lnSpc>
                <a:spcPct val="115000"/>
              </a:lnSpc>
              <a:spcAft>
                <a:spcPts val="0"/>
              </a:spcAft>
              <a:buFont typeface="Symbol" panose="05050102010706020507" pitchFamily="18" charset="2"/>
              <a:buChar char=""/>
            </a:pPr>
            <a:r>
              <a:rPr lang="it-IT" sz="1400" dirty="0">
                <a:latin typeface="Arial Narrow" pitchFamily="34" charset="0"/>
                <a:ea typeface="Calibri" panose="020F0502020204030204" pitchFamily="34" charset="0"/>
                <a:cs typeface="Times New Roman" panose="02020603050405020304" pitchFamily="18" charset="0"/>
              </a:rPr>
              <a:t>controllo e la riduzione dei dissesti idrogeologici </a:t>
            </a:r>
          </a:p>
          <a:p>
            <a:pPr marL="342900" lvl="0" indent="-342900" algn="just">
              <a:lnSpc>
                <a:spcPct val="115000"/>
              </a:lnSpc>
              <a:spcAft>
                <a:spcPts val="0"/>
              </a:spcAft>
              <a:buFont typeface="Symbol" panose="05050102010706020507" pitchFamily="18" charset="2"/>
              <a:buChar char=""/>
            </a:pPr>
            <a:r>
              <a:rPr lang="it-IT" sz="1400" dirty="0" err="1">
                <a:latin typeface="Arial Narrow" pitchFamily="34" charset="0"/>
                <a:ea typeface="Calibri" panose="020F0502020204030204" pitchFamily="34" charset="0"/>
                <a:cs typeface="Times New Roman" panose="02020603050405020304" pitchFamily="18" charset="0"/>
              </a:rPr>
              <a:t>r</a:t>
            </a:r>
            <a:r>
              <a:rPr lang="it-IT" sz="1400" dirty="0" err="1" smtClean="0">
                <a:latin typeface="Arial Narrow" pitchFamily="34" charset="0"/>
                <a:ea typeface="Calibri" panose="020F0502020204030204" pitchFamily="34" charset="0"/>
                <a:cs typeface="Times New Roman" panose="02020603050405020304" pitchFamily="18" charset="0"/>
              </a:rPr>
              <a:t>inaturazione</a:t>
            </a:r>
            <a:r>
              <a:rPr lang="it-IT" sz="1400" dirty="0" smtClean="0">
                <a:latin typeface="Arial Narrow" pitchFamily="34" charset="0"/>
                <a:ea typeface="Calibri" panose="020F0502020204030204" pitchFamily="34" charset="0"/>
                <a:cs typeface="Times New Roman" panose="02020603050405020304" pitchFamily="18" charset="0"/>
              </a:rPr>
              <a:t> </a:t>
            </a:r>
            <a:r>
              <a:rPr lang="it-IT" sz="1400" dirty="0">
                <a:latin typeface="Arial Narrow" pitchFamily="34" charset="0"/>
                <a:ea typeface="Calibri" panose="020F0502020204030204" pitchFamily="34" charset="0"/>
                <a:cs typeface="Times New Roman" panose="02020603050405020304" pitchFamily="18" charset="0"/>
              </a:rPr>
              <a:t>ed il miglioramento della morfologia dei corsi d’acqua</a:t>
            </a:r>
          </a:p>
          <a:p>
            <a:pPr marL="342900" lvl="0" indent="-342900" algn="just">
              <a:lnSpc>
                <a:spcPct val="115000"/>
              </a:lnSpc>
              <a:spcAft>
                <a:spcPts val="0"/>
              </a:spcAft>
              <a:buFont typeface="Symbol" panose="05050102010706020507" pitchFamily="18" charset="2"/>
              <a:buChar char=""/>
            </a:pPr>
            <a:r>
              <a:rPr lang="it-IT" sz="1400" dirty="0">
                <a:latin typeface="Arial Narrow" pitchFamily="34" charset="0"/>
                <a:ea typeface="Calibri" panose="020F0502020204030204" pitchFamily="34" charset="0"/>
                <a:cs typeface="Times New Roman" panose="02020603050405020304" pitchFamily="18" charset="0"/>
              </a:rPr>
              <a:t>potenziamento dei servizi </a:t>
            </a:r>
            <a:r>
              <a:rPr lang="it-IT" sz="1400" dirty="0" err="1">
                <a:latin typeface="Arial Narrow" pitchFamily="34" charset="0"/>
                <a:ea typeface="Calibri" panose="020F0502020204030204" pitchFamily="34" charset="0"/>
                <a:cs typeface="Times New Roman" panose="02020603050405020304" pitchFamily="18" charset="0"/>
              </a:rPr>
              <a:t>ecosistemici</a:t>
            </a:r>
            <a:r>
              <a:rPr lang="it-IT" sz="1400" dirty="0">
                <a:latin typeface="Arial Narrow" pitchFamily="34" charset="0"/>
                <a:ea typeface="Calibri" panose="020F0502020204030204" pitchFamily="34" charset="0"/>
                <a:cs typeface="Times New Roman" panose="02020603050405020304" pitchFamily="18" charset="0"/>
              </a:rPr>
              <a:t> del territorio</a:t>
            </a:r>
          </a:p>
          <a:p>
            <a:pPr marL="342900" lvl="0" indent="-342900" algn="just">
              <a:lnSpc>
                <a:spcPct val="115000"/>
              </a:lnSpc>
              <a:spcAft>
                <a:spcPts val="0"/>
              </a:spcAft>
              <a:buFont typeface="Symbol" panose="05050102010706020507" pitchFamily="18" charset="2"/>
              <a:buChar char=""/>
            </a:pPr>
            <a:r>
              <a:rPr lang="it-IT" sz="1400" dirty="0">
                <a:latin typeface="Arial Narrow" pitchFamily="34" charset="0"/>
                <a:ea typeface="Calibri" panose="020F0502020204030204" pitchFamily="34" charset="0"/>
                <a:cs typeface="Times New Roman" panose="02020603050405020304" pitchFamily="18" charset="0"/>
              </a:rPr>
              <a:t>creazione di corridoi per la riconnessione ecologica</a:t>
            </a:r>
          </a:p>
          <a:p>
            <a:pPr marL="342900" lvl="0" indent="-342900" algn="just">
              <a:lnSpc>
                <a:spcPct val="115000"/>
              </a:lnSpc>
              <a:spcAft>
                <a:spcPts val="0"/>
              </a:spcAft>
              <a:buFont typeface="Symbol" panose="05050102010706020507" pitchFamily="18" charset="2"/>
              <a:buChar char=""/>
            </a:pPr>
            <a:r>
              <a:rPr lang="it-IT" sz="1400" dirty="0">
                <a:latin typeface="Arial Narrow" pitchFamily="34" charset="0"/>
                <a:ea typeface="Calibri" panose="020F0502020204030204" pitchFamily="34" charset="0"/>
                <a:cs typeface="Times New Roman" panose="02020603050405020304" pitchFamily="18" charset="0"/>
              </a:rPr>
              <a:t>creazione di spazi verdi multifunzionali</a:t>
            </a:r>
          </a:p>
          <a:p>
            <a:pPr marL="342900" lvl="0" indent="-342900" algn="just">
              <a:lnSpc>
                <a:spcPct val="115000"/>
              </a:lnSpc>
              <a:spcAft>
                <a:spcPts val="0"/>
              </a:spcAft>
              <a:buFont typeface="Symbol" panose="05050102010706020507" pitchFamily="18" charset="2"/>
              <a:buChar char=""/>
            </a:pPr>
            <a:r>
              <a:rPr lang="it-IT" sz="1400" dirty="0">
                <a:latin typeface="Arial Narrow" pitchFamily="34" charset="0"/>
                <a:ea typeface="Calibri" panose="020F0502020204030204" pitchFamily="34" charset="0"/>
                <a:cs typeface="Times New Roman" panose="02020603050405020304" pitchFamily="18" charset="0"/>
              </a:rPr>
              <a:t>riflessi sulla pianificazione e regolamentazione comunale </a:t>
            </a:r>
          </a:p>
          <a:p>
            <a:pPr marL="342900" lvl="0" indent="-342900" algn="just">
              <a:lnSpc>
                <a:spcPct val="115000"/>
              </a:lnSpc>
              <a:spcAft>
                <a:spcPts val="0"/>
              </a:spcAft>
              <a:buFont typeface="Symbol" panose="05050102010706020507" pitchFamily="18" charset="2"/>
              <a:buChar char=""/>
            </a:pPr>
            <a:r>
              <a:rPr lang="it-IT" sz="1400" dirty="0">
                <a:latin typeface="Arial Narrow" pitchFamily="34" charset="0"/>
                <a:ea typeface="Calibri" panose="020F0502020204030204" pitchFamily="34" charset="0"/>
                <a:cs typeface="Times New Roman" panose="02020603050405020304" pitchFamily="18" charset="0"/>
              </a:rPr>
              <a:t>sviluppo di forme di governance autonome dall’iniziativa regionale</a:t>
            </a:r>
            <a:endParaRPr lang="it-IT" sz="1400" dirty="0">
              <a:effectLst/>
              <a:latin typeface="Arial Narrow" pitchFamily="34" charset="0"/>
              <a:ea typeface="Calibri" panose="020F0502020204030204" pitchFamily="34" charset="0"/>
              <a:cs typeface="Times New Roman" panose="02020603050405020304" pitchFamily="18"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062" y="764704"/>
            <a:ext cx="3556149" cy="221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7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7" descr="1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1746" name="CasellaDiTesto 2"/>
          <p:cNvSpPr txBox="1">
            <a:spLocks noChangeArrowheads="1"/>
          </p:cNvSpPr>
          <p:nvPr/>
        </p:nvSpPr>
        <p:spPr bwMode="auto">
          <a:xfrm>
            <a:off x="-1498476" y="332656"/>
            <a:ext cx="6286500" cy="523220"/>
          </a:xfrm>
          <a:prstGeom prst="rect">
            <a:avLst/>
          </a:prstGeom>
          <a:noFill/>
          <a:ln w="9525">
            <a:noFill/>
            <a:miter lim="800000"/>
            <a:headEnd/>
            <a:tailEnd/>
          </a:ln>
        </p:spPr>
        <p:txBody>
          <a:bodyPr>
            <a:spAutoFit/>
          </a:bodyPr>
          <a:lstStyle/>
          <a:p>
            <a:pPr algn="ctr">
              <a:defRPr/>
            </a:pPr>
            <a:r>
              <a:rPr lang="it-IT" altLang="it-IT" sz="2800" b="1" dirty="0" smtClean="0">
                <a:latin typeface="Arial Narrow" panose="020B0606020202030204" pitchFamily="34" charset="0"/>
                <a:ea typeface="ＭＳ Ｐゴシック" pitchFamily="34" charset="-128"/>
              </a:rPr>
              <a:t>Obiettivi e temi</a:t>
            </a:r>
            <a:endParaRPr lang="it-IT" altLang="it-IT" sz="2800" b="1" dirty="0">
              <a:latin typeface="Arial Narrow" panose="020B0606020202030204" pitchFamily="34" charset="0"/>
              <a:ea typeface="ＭＳ Ｐゴシック" pitchFamily="34" charset="-128"/>
            </a:endParaRPr>
          </a:p>
        </p:txBody>
      </p:sp>
      <p:sp>
        <p:nvSpPr>
          <p:cNvPr id="31747" name="CasellaDiTesto 6"/>
          <p:cNvSpPr txBox="1">
            <a:spLocks noChangeArrowheads="1"/>
          </p:cNvSpPr>
          <p:nvPr/>
        </p:nvSpPr>
        <p:spPr bwMode="auto">
          <a:xfrm>
            <a:off x="1223963" y="2009775"/>
            <a:ext cx="785812" cy="2862263"/>
          </a:xfrm>
          <a:prstGeom prst="rect">
            <a:avLst/>
          </a:prstGeom>
          <a:noFill/>
          <a:ln w="9525">
            <a:noFill/>
            <a:miter lim="800000"/>
            <a:headEnd/>
            <a:tailEnd/>
          </a:ln>
        </p:spPr>
        <p:txBody>
          <a:bodyPr>
            <a:spAutoFit/>
          </a:bodyPr>
          <a:lstStyle/>
          <a:p>
            <a:r>
              <a:rPr lang="it-IT" sz="800">
                <a:latin typeface="Swis721 LtCn BT" pitchFamily="34" charset="0"/>
              </a:rPr>
              <a:t>....</a:t>
            </a:r>
          </a:p>
          <a:p>
            <a:endParaRPr lang="it-IT" sz="1400">
              <a:latin typeface="Swis721 Cn BT" pitchFamily="34" charset="0"/>
            </a:endParaRPr>
          </a:p>
          <a:p>
            <a:endParaRPr lang="it-IT" sz="1400">
              <a:latin typeface="Swis721 Cn BT" pitchFamily="34" charset="0"/>
            </a:endParaRPr>
          </a:p>
          <a:p>
            <a:endParaRPr lang="it-IT" sz="1400">
              <a:latin typeface="Swis721 Cn BT" pitchFamily="34" charset="0"/>
            </a:endParaRPr>
          </a:p>
          <a:p>
            <a:endParaRPr lang="it-IT" sz="1400">
              <a:latin typeface="Swis721 Cn BT" pitchFamily="34" charset="0"/>
            </a:endParaRPr>
          </a:p>
          <a:p>
            <a:endParaRPr lang="it-IT" sz="1400">
              <a:latin typeface="Swis721 Cn BT" pitchFamily="34" charset="0"/>
            </a:endParaRPr>
          </a:p>
          <a:p>
            <a:endParaRPr lang="it-IT" sz="1400">
              <a:latin typeface="Swis721 Cn BT" pitchFamily="34" charset="0"/>
            </a:endParaRPr>
          </a:p>
          <a:p>
            <a:endParaRPr lang="it-IT" sz="1400">
              <a:latin typeface="Swis721 Cn BT" pitchFamily="34" charset="0"/>
            </a:endParaRPr>
          </a:p>
          <a:p>
            <a:endParaRPr lang="it-IT" sz="1400">
              <a:latin typeface="Swis721 Cn BT" pitchFamily="34" charset="0"/>
            </a:endParaRPr>
          </a:p>
          <a:p>
            <a:endParaRPr lang="it-IT" sz="1400">
              <a:latin typeface="Swis721 Cn BT" pitchFamily="34" charset="0"/>
            </a:endParaRPr>
          </a:p>
          <a:p>
            <a:endParaRPr lang="it-IT" sz="1400">
              <a:latin typeface="Swis721 Cn BT" pitchFamily="34" charset="0"/>
            </a:endParaRPr>
          </a:p>
          <a:p>
            <a:endParaRPr lang="it-IT" sz="1400">
              <a:solidFill>
                <a:srgbClr val="FF0000"/>
              </a:solidFill>
              <a:latin typeface="Swis721 LtCn BT" pitchFamily="34" charset="0"/>
            </a:endParaRPr>
          </a:p>
          <a:p>
            <a:endParaRPr lang="it-IT">
              <a:latin typeface="Swis721 LtCn BT" pitchFamily="34" charset="0"/>
            </a:endParaRPr>
          </a:p>
        </p:txBody>
      </p:sp>
    </p:spTree>
    <p:extLst>
      <p:ext uri="{BB962C8B-B14F-4D97-AF65-F5344CB8AC3E}">
        <p14:creationId xmlns:p14="http://schemas.microsoft.com/office/powerpoint/2010/main" val="1285170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2800" b="1" dirty="0" smtClean="0">
                <a:latin typeface="Arial Narrow" panose="020B0606020202030204" pitchFamily="34" charset="0"/>
                <a:ea typeface="ＭＳ Ｐゴシック" pitchFamily="34" charset="-128"/>
              </a:rPr>
              <a:t>Il Progetto strategico di sottobacino del Seveso</a:t>
            </a:r>
            <a:r>
              <a:rPr lang="it-IT" sz="2800" b="1" dirty="0">
                <a:latin typeface="Arial Narrow" panose="020B0606020202030204" pitchFamily="34" charset="0"/>
                <a:ea typeface="ＭＳ Ｐゴシック" pitchFamily="34" charset="-128"/>
              </a:rPr>
              <a:t/>
            </a:r>
            <a:br>
              <a:rPr lang="it-IT" sz="2800" b="1" dirty="0">
                <a:latin typeface="Arial Narrow" panose="020B0606020202030204" pitchFamily="34" charset="0"/>
                <a:ea typeface="ＭＳ Ｐゴシック" pitchFamily="34" charset="-128"/>
              </a:rPr>
            </a:br>
            <a:endParaRPr lang="it-IT" sz="2000" dirty="0">
              <a:latin typeface="Arial Narrow" pitchFamily="34" charset="0"/>
            </a:endParaRPr>
          </a:p>
        </p:txBody>
      </p:sp>
      <p:sp>
        <p:nvSpPr>
          <p:cNvPr id="3" name="Segnaposto contenuto 2"/>
          <p:cNvSpPr>
            <a:spLocks noGrp="1"/>
          </p:cNvSpPr>
          <p:nvPr>
            <p:ph idx="1"/>
          </p:nvPr>
        </p:nvSpPr>
        <p:spPr>
          <a:xfrm>
            <a:off x="457200" y="1413259"/>
            <a:ext cx="8507288" cy="4525963"/>
          </a:xfrm>
        </p:spPr>
        <p:txBody>
          <a:bodyPr/>
          <a:lstStyle/>
          <a:p>
            <a:endParaRPr lang="it-IT" sz="1400" dirty="0">
              <a:latin typeface="Arial Narrow" pitchFamily="34" charset="0"/>
              <a:cs typeface="Arial" pitchFamily="34" charset="0"/>
            </a:endParaRPr>
          </a:p>
          <a:p>
            <a:pPr marL="0" indent="0">
              <a:buNone/>
            </a:pPr>
            <a:r>
              <a:rPr lang="it-IT" sz="2800" dirty="0" smtClean="0">
                <a:latin typeface="Arial Narrow" pitchFamily="34" charset="0"/>
                <a:cs typeface="Arial" pitchFamily="34" charset="0"/>
              </a:rPr>
              <a:t>2016</a:t>
            </a:r>
          </a:p>
          <a:p>
            <a:r>
              <a:rPr lang="it-IT" sz="1600" dirty="0">
                <a:latin typeface="Arial Narrow" pitchFamily="34" charset="0"/>
                <a:cs typeface="Arial" pitchFamily="34" charset="0"/>
              </a:rPr>
              <a:t>Avvio del Percorso di </a:t>
            </a:r>
            <a:r>
              <a:rPr lang="it-IT" sz="1600" dirty="0" err="1">
                <a:latin typeface="Arial Narrow" pitchFamily="34" charset="0"/>
                <a:cs typeface="Arial" pitchFamily="34" charset="0"/>
              </a:rPr>
              <a:t>co_progettazione</a:t>
            </a:r>
            <a:r>
              <a:rPr lang="it-IT" sz="1600" dirty="0">
                <a:latin typeface="Arial Narrow" pitchFamily="34" charset="0"/>
                <a:cs typeface="Arial" pitchFamily="34" charset="0"/>
              </a:rPr>
              <a:t> (formazione </a:t>
            </a:r>
            <a:r>
              <a:rPr lang="it-IT" sz="1600" dirty="0" smtClean="0">
                <a:latin typeface="Arial Narrow" pitchFamily="34" charset="0"/>
                <a:cs typeface="Arial" pitchFamily="34" charset="0"/>
              </a:rPr>
              <a:t>tavoli territoriali, </a:t>
            </a:r>
            <a:r>
              <a:rPr lang="it-IT" sz="1600" dirty="0">
                <a:latin typeface="Arial Narrow" pitchFamily="34" charset="0"/>
                <a:cs typeface="Arial" pitchFamily="34" charset="0"/>
              </a:rPr>
              <a:t>individuazione della rete attoriale e dei referenti locali e sovralocali) </a:t>
            </a:r>
          </a:p>
          <a:p>
            <a:r>
              <a:rPr lang="it-IT" sz="1600" dirty="0">
                <a:latin typeface="Arial Narrow" pitchFamily="34" charset="0"/>
                <a:cs typeface="Arial" pitchFamily="34" charset="0"/>
              </a:rPr>
              <a:t>Condivisione </a:t>
            </a:r>
            <a:r>
              <a:rPr lang="it-IT" sz="1600" dirty="0" err="1">
                <a:latin typeface="Arial Narrow" pitchFamily="34" charset="0"/>
                <a:cs typeface="Arial" pitchFamily="34" charset="0"/>
              </a:rPr>
              <a:t>tematismi</a:t>
            </a:r>
            <a:r>
              <a:rPr lang="it-IT" sz="1600" dirty="0">
                <a:latin typeface="Arial Narrow" pitchFamily="34" charset="0"/>
                <a:cs typeface="Arial" pitchFamily="34" charset="0"/>
              </a:rPr>
              <a:t> da del progetto</a:t>
            </a:r>
          </a:p>
          <a:p>
            <a:r>
              <a:rPr lang="it-IT" sz="1600" dirty="0" smtClean="0">
                <a:latin typeface="Arial Narrow" pitchFamily="34" charset="0"/>
                <a:cs typeface="Arial" pitchFamily="34" charset="0"/>
              </a:rPr>
              <a:t>Elaborazione </a:t>
            </a:r>
            <a:r>
              <a:rPr lang="it-IT" sz="1600" dirty="0">
                <a:latin typeface="Arial Narrow" pitchFamily="34" charset="0"/>
                <a:cs typeface="Arial" pitchFamily="34" charset="0"/>
              </a:rPr>
              <a:t>del quadro conoscitivo e condivisione delle prime misure/azioni del </a:t>
            </a:r>
            <a:r>
              <a:rPr lang="it-IT" sz="1600" dirty="0" smtClean="0">
                <a:latin typeface="Arial Narrow" pitchFamily="34" charset="0"/>
                <a:cs typeface="Arial" pitchFamily="34" charset="0"/>
              </a:rPr>
              <a:t>Progetto</a:t>
            </a:r>
          </a:p>
          <a:p>
            <a:r>
              <a:rPr lang="it-IT" sz="1600" dirty="0" smtClean="0">
                <a:latin typeface="Arial Narrow" pitchFamily="34" charset="0"/>
                <a:cs typeface="Arial" pitchFamily="34" charset="0"/>
              </a:rPr>
              <a:t>Avvio redazione del progetto e della cartografia di supporto</a:t>
            </a:r>
          </a:p>
          <a:p>
            <a:endParaRPr lang="it-IT" sz="1400" dirty="0">
              <a:latin typeface="Arial Narrow" pitchFamily="34" charset="0"/>
              <a:cs typeface="Arial" pitchFamily="34" charset="0"/>
            </a:endParaRPr>
          </a:p>
          <a:p>
            <a:pPr marL="0" indent="0">
              <a:buNone/>
            </a:pPr>
            <a:r>
              <a:rPr lang="it-IT" sz="2800" dirty="0" smtClean="0">
                <a:latin typeface="Arial Narrow" pitchFamily="34" charset="0"/>
                <a:cs typeface="Arial" pitchFamily="34" charset="0"/>
              </a:rPr>
              <a:t>2017</a:t>
            </a:r>
          </a:p>
          <a:p>
            <a:r>
              <a:rPr lang="it-IT" sz="1600" dirty="0" smtClean="0">
                <a:latin typeface="Arial Narrow" pitchFamily="34" charset="0"/>
                <a:cs typeface="Arial" pitchFamily="34" charset="0"/>
              </a:rPr>
              <a:t>Quadro delle misure </a:t>
            </a:r>
            <a:r>
              <a:rPr lang="it-IT" sz="1600" dirty="0">
                <a:latin typeface="Arial Narrow" pitchFamily="34" charset="0"/>
                <a:cs typeface="Arial" pitchFamily="34" charset="0"/>
              </a:rPr>
              <a:t>del </a:t>
            </a:r>
            <a:r>
              <a:rPr lang="it-IT" sz="1600" dirty="0" smtClean="0">
                <a:latin typeface="Arial Narrow" pitchFamily="34" charset="0"/>
                <a:cs typeface="Arial" pitchFamily="34" charset="0"/>
              </a:rPr>
              <a:t>Progetto </a:t>
            </a:r>
          </a:p>
          <a:p>
            <a:r>
              <a:rPr lang="it-IT" sz="1600" dirty="0" smtClean="0">
                <a:latin typeface="Arial Narrow" pitchFamily="34" charset="0"/>
                <a:cs typeface="Arial" pitchFamily="34" charset="0"/>
              </a:rPr>
              <a:t>Condivisione criteri di priorità</a:t>
            </a:r>
            <a:endParaRPr lang="it-IT" sz="1600" dirty="0">
              <a:latin typeface="Arial Narrow" pitchFamily="34" charset="0"/>
              <a:cs typeface="Arial" pitchFamily="34" charset="0"/>
            </a:endParaRPr>
          </a:p>
          <a:p>
            <a:r>
              <a:rPr lang="it-IT" sz="1600" dirty="0" smtClean="0">
                <a:latin typeface="Arial Narrow" pitchFamily="34" charset="0"/>
                <a:cs typeface="Arial" pitchFamily="34" charset="0"/>
              </a:rPr>
              <a:t>Redazione </a:t>
            </a:r>
            <a:r>
              <a:rPr lang="it-IT" sz="1600" dirty="0">
                <a:latin typeface="Arial Narrow" pitchFamily="34" charset="0"/>
                <a:cs typeface="Arial" pitchFamily="34" charset="0"/>
              </a:rPr>
              <a:t>del </a:t>
            </a:r>
            <a:r>
              <a:rPr lang="it-IT" sz="1600" dirty="0" smtClean="0">
                <a:latin typeface="Arial Narrow" pitchFamily="34" charset="0"/>
                <a:cs typeface="Arial" pitchFamily="34" charset="0"/>
              </a:rPr>
              <a:t>testo e della cartografia finale di progetto</a:t>
            </a:r>
          </a:p>
          <a:p>
            <a:r>
              <a:rPr lang="it-IT" sz="1600" i="1" dirty="0" smtClean="0">
                <a:solidFill>
                  <a:srgbClr val="00B050"/>
                </a:solidFill>
                <a:latin typeface="Arial Narrow" pitchFamily="34" charset="0"/>
                <a:cs typeface="Arial" pitchFamily="34" charset="0"/>
              </a:rPr>
              <a:t>Presentazione </a:t>
            </a:r>
            <a:r>
              <a:rPr lang="it-IT" sz="1600" i="1" dirty="0">
                <a:solidFill>
                  <a:srgbClr val="00B050"/>
                </a:solidFill>
                <a:latin typeface="Arial Narrow" pitchFamily="34" charset="0"/>
                <a:cs typeface="Arial" pitchFamily="34" charset="0"/>
              </a:rPr>
              <a:t>ai </a:t>
            </a:r>
            <a:r>
              <a:rPr lang="it-IT" sz="1600" i="1" dirty="0" smtClean="0">
                <a:solidFill>
                  <a:srgbClr val="00B050"/>
                </a:solidFill>
                <a:latin typeface="Arial Narrow" pitchFamily="34" charset="0"/>
                <a:cs typeface="Arial" pitchFamily="34" charset="0"/>
              </a:rPr>
              <a:t>sottogruppi (settembre / ottobre) </a:t>
            </a:r>
          </a:p>
          <a:p>
            <a:r>
              <a:rPr lang="it-IT" sz="1600" i="1" dirty="0" smtClean="0">
                <a:solidFill>
                  <a:srgbClr val="00B050"/>
                </a:solidFill>
                <a:latin typeface="Arial Narrow" pitchFamily="34" charset="0"/>
                <a:cs typeface="Arial" pitchFamily="34" charset="0"/>
              </a:rPr>
              <a:t>Approvazione da parte del C.I</a:t>
            </a:r>
            <a:r>
              <a:rPr lang="it-IT" sz="1600" i="1" dirty="0">
                <a:solidFill>
                  <a:srgbClr val="00B050"/>
                </a:solidFill>
                <a:latin typeface="Arial Narrow" pitchFamily="34" charset="0"/>
                <a:cs typeface="Arial" pitchFamily="34" charset="0"/>
              </a:rPr>
              <a:t>. </a:t>
            </a:r>
            <a:r>
              <a:rPr lang="it-IT" sz="1600" i="1" dirty="0" smtClean="0">
                <a:solidFill>
                  <a:srgbClr val="00B050"/>
                </a:solidFill>
                <a:latin typeface="Arial Narrow" pitchFamily="34" charset="0"/>
                <a:cs typeface="Arial" pitchFamily="34" charset="0"/>
              </a:rPr>
              <a:t>dell’AQST (ottobre/novembre)</a:t>
            </a:r>
            <a:endParaRPr lang="it-IT" sz="1600" i="1" dirty="0">
              <a:solidFill>
                <a:srgbClr val="00B050"/>
              </a:solidFill>
              <a:latin typeface="Arial Narrow" pitchFamily="34" charset="0"/>
              <a:cs typeface="Arial" pitchFamily="34" charset="0"/>
            </a:endParaRPr>
          </a:p>
          <a:p>
            <a:r>
              <a:rPr lang="it-IT" sz="1600" i="1" dirty="0" smtClean="0">
                <a:solidFill>
                  <a:srgbClr val="00B050"/>
                </a:solidFill>
                <a:latin typeface="Arial Narrow" pitchFamily="34" charset="0"/>
                <a:cs typeface="Arial" pitchFamily="34" charset="0"/>
              </a:rPr>
              <a:t>Approvazione con </a:t>
            </a:r>
            <a:r>
              <a:rPr lang="it-IT" sz="1600" i="1" dirty="0" err="1" smtClean="0">
                <a:solidFill>
                  <a:srgbClr val="00B050"/>
                </a:solidFill>
                <a:latin typeface="Arial Narrow" pitchFamily="34" charset="0"/>
                <a:cs typeface="Arial" pitchFamily="34" charset="0"/>
              </a:rPr>
              <a:t>dgr</a:t>
            </a:r>
            <a:r>
              <a:rPr lang="it-IT" sz="1600" i="1" dirty="0" smtClean="0">
                <a:solidFill>
                  <a:srgbClr val="00B050"/>
                </a:solidFill>
                <a:latin typeface="Arial Narrow" pitchFamily="34" charset="0"/>
                <a:cs typeface="Arial" pitchFamily="34" charset="0"/>
              </a:rPr>
              <a:t>  (novembre/dicembre)</a:t>
            </a:r>
            <a:endParaRPr lang="it-IT" sz="1600" i="1" dirty="0">
              <a:solidFill>
                <a:srgbClr val="00B050"/>
              </a:solidFill>
              <a:latin typeface="Arial Narrow" pitchFamily="34" charset="0"/>
              <a:cs typeface="Arial" pitchFamily="34" charset="0"/>
            </a:endParaRPr>
          </a:p>
          <a:p>
            <a:endParaRPr lang="it-IT" sz="1400" dirty="0">
              <a:latin typeface="Arial Narrow" pitchFamily="34" charset="0"/>
              <a:cs typeface="Arial" pitchFamily="34" charset="0"/>
            </a:endParaRPr>
          </a:p>
          <a:p>
            <a:endParaRPr lang="it-IT" sz="2800" dirty="0">
              <a:latin typeface="Arial Narrow" pitchFamily="34" charset="0"/>
              <a:cs typeface="Arial" pitchFamily="34" charset="0"/>
            </a:endParaRPr>
          </a:p>
          <a:p>
            <a:pPr marL="0" indent="0">
              <a:buNone/>
            </a:pPr>
            <a:endParaRPr lang="it-IT" sz="2800" dirty="0">
              <a:latin typeface="Arial Narrow" pitchFamily="34" charset="0"/>
              <a:cs typeface="Arial" pitchFamily="34" charset="0"/>
            </a:endParaRPr>
          </a:p>
          <a:p>
            <a:pPr marL="0" indent="0">
              <a:buNone/>
            </a:pPr>
            <a:endParaRPr lang="it-IT" sz="1400" dirty="0" smtClean="0">
              <a:latin typeface="Arial Narrow" pitchFamily="34" charset="0"/>
              <a:cs typeface="Arial" pitchFamily="34" charset="0"/>
            </a:endParaRPr>
          </a:p>
          <a:p>
            <a:endParaRPr lang="it-IT" sz="1400" dirty="0">
              <a:latin typeface="Arial Narrow" pitchFamily="34" charset="0"/>
              <a:cs typeface="Arial" pitchFamily="34" charset="0"/>
            </a:endParaRPr>
          </a:p>
        </p:txBody>
      </p:sp>
    </p:spTree>
    <p:extLst>
      <p:ext uri="{BB962C8B-B14F-4D97-AF65-F5344CB8AC3E}">
        <p14:creationId xmlns:p14="http://schemas.microsoft.com/office/powerpoint/2010/main" val="2676212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10.jpg"/>
          <p:cNvPicPr>
            <a:picLocks noChangeAspect="1"/>
          </p:cNvPicPr>
          <p:nvPr/>
        </p:nvPicPr>
        <p:blipFill>
          <a:blip r:embed="rId3" cstate="print"/>
          <a:stretch>
            <a:fillRect/>
          </a:stretch>
        </p:blipFill>
        <p:spPr>
          <a:xfrm>
            <a:off x="0" y="0"/>
            <a:ext cx="9144000" cy="6858000"/>
          </a:xfrm>
          <a:prstGeom prst="rect">
            <a:avLst/>
          </a:prstGeom>
        </p:spPr>
      </p:pic>
      <p:sp>
        <p:nvSpPr>
          <p:cNvPr id="8" name="Rettangolo 7"/>
          <p:cNvSpPr/>
          <p:nvPr/>
        </p:nvSpPr>
        <p:spPr>
          <a:xfrm>
            <a:off x="-396875" y="476250"/>
            <a:ext cx="6540500" cy="7207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8675" name="CasellaDiTesto 2"/>
          <p:cNvSpPr txBox="1">
            <a:spLocks noChangeArrowheads="1"/>
          </p:cNvSpPr>
          <p:nvPr/>
        </p:nvSpPr>
        <p:spPr bwMode="auto">
          <a:xfrm>
            <a:off x="428625" y="407988"/>
            <a:ext cx="6286500" cy="1138773"/>
          </a:xfrm>
          <a:prstGeom prst="rect">
            <a:avLst/>
          </a:prstGeom>
          <a:noFill/>
          <a:ln w="9525">
            <a:noFill/>
            <a:miter lim="800000"/>
            <a:headEnd/>
            <a:tailEnd/>
          </a:ln>
        </p:spPr>
        <p:txBody>
          <a:bodyPr>
            <a:spAutoFit/>
          </a:bodyPr>
          <a:lstStyle/>
          <a:p>
            <a:r>
              <a:rPr lang="it-IT" sz="2800" b="1" dirty="0">
                <a:latin typeface="Arial Narrow" panose="020B0606020202030204" pitchFamily="34" charset="0"/>
                <a:ea typeface="ＭＳ Ｐゴシック" pitchFamily="34" charset="-128"/>
              </a:rPr>
              <a:t>Il percorso di costruzione del P</a:t>
            </a:r>
            <a:r>
              <a:rPr lang="it-IT" sz="2800" b="1" dirty="0" smtClean="0">
                <a:latin typeface="Arial Narrow" panose="020B0606020202030204" pitchFamily="34" charset="0"/>
                <a:ea typeface="ＭＳ Ｐゴシック" pitchFamily="34" charset="-128"/>
              </a:rPr>
              <a:t>rogetto</a:t>
            </a:r>
            <a:endParaRPr lang="it-IT" sz="2800" b="1" dirty="0">
              <a:latin typeface="Arial Narrow" panose="020B0606020202030204" pitchFamily="34" charset="0"/>
              <a:ea typeface="ＭＳ Ｐゴシック" pitchFamily="34" charset="-128"/>
            </a:endParaRPr>
          </a:p>
          <a:p>
            <a:r>
              <a:rPr lang="it-IT" sz="2000" dirty="0">
                <a:latin typeface="Arial Narrow" pitchFamily="34" charset="0"/>
              </a:rPr>
              <a:t>I tavoli territoriali</a:t>
            </a:r>
          </a:p>
          <a:p>
            <a:endParaRPr lang="it-IT" dirty="0">
              <a:latin typeface="Calibri" pitchFamily="34" charset="0"/>
            </a:endParaRPr>
          </a:p>
        </p:txBody>
      </p:sp>
    </p:spTree>
    <p:extLst>
      <p:ext uri="{BB962C8B-B14F-4D97-AF65-F5344CB8AC3E}">
        <p14:creationId xmlns:p14="http://schemas.microsoft.com/office/powerpoint/2010/main" val="486960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4" descr="15.jpg"/>
          <p:cNvPicPr>
            <a:picLocks noChangeAspect="1"/>
          </p:cNvPicPr>
          <p:nvPr/>
        </p:nvPicPr>
        <p:blipFill>
          <a:blip r:embed="rId2" cstate="print">
            <a:clrChange>
              <a:clrFrom>
                <a:srgbClr val="FFFFFF"/>
              </a:clrFrom>
              <a:clrTo>
                <a:srgbClr val="FFFFFF">
                  <a:alpha val="0"/>
                </a:srgbClr>
              </a:clrTo>
            </a:clrChange>
            <a:duotone>
              <a:schemeClr val="bg2">
                <a:shade val="45000"/>
                <a:satMod val="135000"/>
              </a:schemeClr>
              <a:prstClr val="white"/>
            </a:duotone>
            <a:lum bright="14000" contrast="-3000"/>
          </a:blip>
          <a:srcRect/>
          <a:stretch>
            <a:fillRect/>
          </a:stretch>
        </p:blipFill>
        <p:spPr bwMode="auto">
          <a:xfrm>
            <a:off x="3131840" y="2348880"/>
            <a:ext cx="6012160" cy="4509120"/>
          </a:xfrm>
          <a:prstGeom prst="rect">
            <a:avLst/>
          </a:prstGeom>
          <a:noFill/>
          <a:ln w="9525">
            <a:noFill/>
            <a:miter lim="800000"/>
            <a:headEnd/>
            <a:tailEnd/>
          </a:ln>
        </p:spPr>
      </p:pic>
      <p:sp>
        <p:nvSpPr>
          <p:cNvPr id="2" name="CasellaDiTesto 1"/>
          <p:cNvSpPr txBox="1"/>
          <p:nvPr/>
        </p:nvSpPr>
        <p:spPr>
          <a:xfrm>
            <a:off x="323528" y="1404059"/>
            <a:ext cx="8280920" cy="4401205"/>
          </a:xfrm>
          <a:prstGeom prst="rect">
            <a:avLst/>
          </a:prstGeom>
          <a:noFill/>
        </p:spPr>
        <p:txBody>
          <a:bodyPr wrap="square" rtlCol="0">
            <a:spAutoFit/>
          </a:bodyPr>
          <a:lstStyle/>
          <a:p>
            <a:pPr>
              <a:buFont typeface="Arial" pitchFamily="34" charset="0"/>
              <a:buChar char="•"/>
            </a:pPr>
            <a:r>
              <a:rPr lang="it-IT" sz="2400" b="1" dirty="0" smtClean="0">
                <a:latin typeface="Arial Narrow" pitchFamily="34" charset="0"/>
              </a:rPr>
              <a:t> dialogo con il territorio </a:t>
            </a:r>
          </a:p>
          <a:p>
            <a:pPr lvl="1">
              <a:buFont typeface="Arial" pitchFamily="34" charset="0"/>
              <a:buChar char="•"/>
            </a:pPr>
            <a:r>
              <a:rPr lang="it-IT" sz="1600" dirty="0" smtClean="0">
                <a:latin typeface="Arial Narrow" pitchFamily="34" charset="0"/>
              </a:rPr>
              <a:t>circa 20 incontri di lavoro con i sottogruppi territoriali (2016-2017)</a:t>
            </a:r>
          </a:p>
          <a:p>
            <a:pPr lvl="1">
              <a:buFont typeface="Arial" pitchFamily="34" charset="0"/>
              <a:buChar char="•"/>
            </a:pPr>
            <a:r>
              <a:rPr lang="it-IT" sz="1600" dirty="0" smtClean="0">
                <a:latin typeface="Arial Narrow" pitchFamily="34" charset="0"/>
              </a:rPr>
              <a:t>accompagnamento alla progettazione locale, per es. agli Enti beneficiari del Bando Riqualificazione Fluviale (2015-2016) o in accompagnamento al Bando Infrastrutture verdi (2017)</a:t>
            </a:r>
          </a:p>
          <a:p>
            <a:pPr lvl="1"/>
            <a:endParaRPr lang="it-IT" sz="1600" dirty="0" smtClean="0">
              <a:latin typeface="Arial Narrow" pitchFamily="34" charset="0"/>
            </a:endParaRPr>
          </a:p>
          <a:p>
            <a:pPr>
              <a:buFont typeface="Arial" pitchFamily="34" charset="0"/>
              <a:buChar char="•"/>
            </a:pPr>
            <a:endParaRPr lang="it-IT" sz="2000" dirty="0" smtClean="0">
              <a:latin typeface="Arial Narrow" pitchFamily="34" charset="0"/>
            </a:endParaRPr>
          </a:p>
          <a:p>
            <a:pPr>
              <a:buFont typeface="Arial" pitchFamily="34" charset="0"/>
              <a:buChar char="•"/>
            </a:pPr>
            <a:r>
              <a:rPr lang="it-IT" sz="2400" b="1" dirty="0" smtClean="0">
                <a:latin typeface="Arial Narrow" pitchFamily="34" charset="0"/>
              </a:rPr>
              <a:t> individuazione di relazioni/coerenze con </a:t>
            </a:r>
            <a:r>
              <a:rPr lang="it-IT" sz="2400" dirty="0" smtClean="0">
                <a:latin typeface="Arial Narrow" pitchFamily="34" charset="0"/>
              </a:rPr>
              <a:t>percorsi avviati da altri soggetti</a:t>
            </a:r>
          </a:p>
          <a:p>
            <a:pPr lvl="1">
              <a:buFont typeface="Arial" pitchFamily="34" charset="0"/>
              <a:buChar char="•"/>
            </a:pPr>
            <a:r>
              <a:rPr lang="it-IT" sz="1600" dirty="0" smtClean="0">
                <a:latin typeface="Arial Narrow" pitchFamily="34" charset="0"/>
              </a:rPr>
              <a:t> incontri con FLA  su progetti che insistono sul bacino del Seveso, ad es. “</a:t>
            </a:r>
            <a:r>
              <a:rPr lang="it-IT" sz="1600" dirty="0" err="1" smtClean="0">
                <a:latin typeface="Arial Narrow" pitchFamily="34" charset="0"/>
              </a:rPr>
              <a:t>MasterAdapt</a:t>
            </a:r>
            <a:r>
              <a:rPr lang="it-IT" sz="1600" dirty="0" smtClean="0">
                <a:latin typeface="Arial Narrow" pitchFamily="34" charset="0"/>
              </a:rPr>
              <a:t>” (2017)</a:t>
            </a:r>
          </a:p>
          <a:p>
            <a:pPr lvl="1">
              <a:buFont typeface="Arial" pitchFamily="34" charset="0"/>
              <a:buChar char="•"/>
            </a:pPr>
            <a:r>
              <a:rPr lang="it-IT" sz="1600" dirty="0" smtClean="0">
                <a:latin typeface="Arial Narrow" pitchFamily="34" charset="0"/>
              </a:rPr>
              <a:t> incontri presso il Comune di Milano per le relazioni con il Progetto / AQST </a:t>
            </a:r>
            <a:r>
              <a:rPr lang="it-IT" sz="1600" dirty="0" err="1" smtClean="0">
                <a:latin typeface="Arial Narrow" pitchFamily="34" charset="0"/>
              </a:rPr>
              <a:t>MiMeRu</a:t>
            </a:r>
            <a:r>
              <a:rPr lang="it-IT" sz="1600" dirty="0" smtClean="0">
                <a:latin typeface="Arial Narrow" pitchFamily="34" charset="0"/>
              </a:rPr>
              <a:t> (2017)</a:t>
            </a:r>
          </a:p>
          <a:p>
            <a:pPr lvl="1"/>
            <a:endParaRPr lang="it-IT" sz="1600" dirty="0" smtClean="0">
              <a:latin typeface="Arial Narrow" pitchFamily="34" charset="0"/>
            </a:endParaRPr>
          </a:p>
          <a:p>
            <a:endParaRPr lang="it-IT" sz="2000" dirty="0" smtClean="0">
              <a:latin typeface="Arial Narrow" pitchFamily="34" charset="0"/>
            </a:endParaRPr>
          </a:p>
          <a:p>
            <a:pPr>
              <a:buFont typeface="Arial" pitchFamily="34" charset="0"/>
              <a:buChar char="•"/>
            </a:pPr>
            <a:r>
              <a:rPr lang="it-IT" sz="2400" b="1" dirty="0" smtClean="0">
                <a:latin typeface="Arial Narrow" pitchFamily="34" charset="0"/>
              </a:rPr>
              <a:t>discussione e approfondimento disciplinare</a:t>
            </a:r>
            <a:endParaRPr lang="it-IT" sz="2000" dirty="0" smtClean="0">
              <a:latin typeface="Arial Narrow" pitchFamily="34" charset="0"/>
            </a:endParaRPr>
          </a:p>
          <a:p>
            <a:pPr lvl="1">
              <a:buFont typeface="Arial" pitchFamily="34" charset="0"/>
              <a:buChar char="•"/>
            </a:pPr>
            <a:r>
              <a:rPr lang="it-IT" sz="1600" dirty="0" smtClean="0">
                <a:latin typeface="Arial Narrow" pitchFamily="34" charset="0"/>
              </a:rPr>
              <a:t>Presentazione del Progetto presso convegni ad es. CIRF, INU (2017)</a:t>
            </a:r>
          </a:p>
          <a:p>
            <a:pPr lvl="1">
              <a:buFont typeface="Arial" pitchFamily="34" charset="0"/>
              <a:buChar char="•"/>
            </a:pPr>
            <a:r>
              <a:rPr lang="it-IT" sz="1600" dirty="0" smtClean="0">
                <a:latin typeface="Arial Narrow" pitchFamily="34" charset="0"/>
              </a:rPr>
              <a:t>Presentazione del Progetto presso altri tavoli di lavoro quali Gestire 2020, </a:t>
            </a:r>
            <a:r>
              <a:rPr lang="it-IT" sz="1600" dirty="0" err="1" smtClean="0">
                <a:latin typeface="Arial Narrow" pitchFamily="34" charset="0"/>
              </a:rPr>
              <a:t>OpenAgri</a:t>
            </a:r>
            <a:r>
              <a:rPr lang="it-IT" sz="1600" dirty="0" smtClean="0">
                <a:latin typeface="Arial Narrow" pitchFamily="34" charset="0"/>
              </a:rPr>
              <a:t>, ecc. (2017)</a:t>
            </a:r>
            <a:endParaRPr lang="it-IT" sz="1600" dirty="0" smtClean="0"/>
          </a:p>
        </p:txBody>
      </p:sp>
      <p:sp>
        <p:nvSpPr>
          <p:cNvPr id="11" name="CasellaDiTesto 5"/>
          <p:cNvSpPr txBox="1">
            <a:spLocks noChangeArrowheads="1"/>
          </p:cNvSpPr>
          <p:nvPr/>
        </p:nvSpPr>
        <p:spPr bwMode="auto">
          <a:xfrm>
            <a:off x="323528" y="188640"/>
            <a:ext cx="7272808" cy="523220"/>
          </a:xfrm>
          <a:prstGeom prst="rect">
            <a:avLst/>
          </a:prstGeom>
          <a:noFill/>
          <a:ln w="9525">
            <a:noFill/>
            <a:miter lim="800000"/>
            <a:headEnd/>
            <a:tailEnd/>
          </a:ln>
        </p:spPr>
        <p:txBody>
          <a:bodyPr wrap="square">
            <a:spAutoFit/>
          </a:bodyPr>
          <a:lstStyle/>
          <a:p>
            <a:r>
              <a:rPr lang="it-IT" sz="2800" b="1" dirty="0">
                <a:latin typeface="Arial Narrow" pitchFamily="34" charset="0"/>
              </a:rPr>
              <a:t>Percorso di co-progettazione del </a:t>
            </a:r>
            <a:r>
              <a:rPr lang="it-IT" sz="2800" b="1" dirty="0" smtClean="0">
                <a:latin typeface="Arial Narrow" pitchFamily="34" charset="0"/>
              </a:rPr>
              <a:t>Progetto</a:t>
            </a:r>
            <a:endParaRPr lang="it-IT" sz="3000" dirty="0">
              <a:latin typeface="Arial Narrow" pitchFamily="34" charset="0"/>
            </a:endParaRPr>
          </a:p>
        </p:txBody>
      </p:sp>
    </p:spTree>
    <p:extLst>
      <p:ext uri="{BB962C8B-B14F-4D97-AF65-F5344CB8AC3E}">
        <p14:creationId xmlns:p14="http://schemas.microsoft.com/office/powerpoint/2010/main" val="140878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28596" y="276980"/>
            <a:ext cx="7959828" cy="984885"/>
          </a:xfrm>
          <a:prstGeom prst="rect">
            <a:avLst/>
          </a:prstGeom>
          <a:noFill/>
        </p:spPr>
        <p:txBody>
          <a:bodyPr wrap="square" rtlCol="0">
            <a:spAutoFit/>
          </a:bodyPr>
          <a:lstStyle/>
          <a:p>
            <a:r>
              <a:rPr lang="it-IT" sz="2800" b="1" dirty="0" smtClean="0">
                <a:latin typeface="Arial Narrow" panose="020B0606020202030204" pitchFamily="34" charset="0"/>
                <a:ea typeface="ＭＳ Ｐゴシック" pitchFamily="34" charset="-128"/>
              </a:rPr>
              <a:t>Struttura del Progetto</a:t>
            </a:r>
            <a:endParaRPr lang="it-IT" sz="2800" b="1" dirty="0">
              <a:latin typeface="Arial Narrow" panose="020B0606020202030204" pitchFamily="34" charset="0"/>
              <a:ea typeface="ＭＳ Ｐゴシック" pitchFamily="34" charset="-128"/>
            </a:endParaRPr>
          </a:p>
          <a:p>
            <a:endParaRPr lang="it-IT" sz="3000" dirty="0" smtClean="0">
              <a:solidFill>
                <a:srgbClr val="FF0000"/>
              </a:solidFill>
              <a:latin typeface="Arial Narrow" panose="020B0606020202030204" pitchFamily="34" charset="0"/>
            </a:endParaRPr>
          </a:p>
        </p:txBody>
      </p:sp>
      <p:sp>
        <p:nvSpPr>
          <p:cNvPr id="9" name="Rettangolo 8"/>
          <p:cNvSpPr/>
          <p:nvPr/>
        </p:nvSpPr>
        <p:spPr>
          <a:xfrm>
            <a:off x="539552" y="1484784"/>
            <a:ext cx="3888432" cy="369332"/>
          </a:xfrm>
          <a:prstGeom prst="rect">
            <a:avLst/>
          </a:prstGeom>
        </p:spPr>
        <p:txBody>
          <a:bodyPr wrap="square">
            <a:spAutoFit/>
          </a:bodyPr>
          <a:lstStyle/>
          <a:p>
            <a:pPr lvl="0"/>
            <a:r>
              <a:rPr lang="en-US" dirty="0" smtClean="0">
                <a:solidFill>
                  <a:prstClr val="black"/>
                </a:solidFill>
                <a:latin typeface="Arial Narrow" pitchFamily="34" charset="0"/>
              </a:rPr>
              <a:t>Parte  </a:t>
            </a:r>
            <a:r>
              <a:rPr lang="en-US" dirty="0" err="1" smtClean="0">
                <a:solidFill>
                  <a:prstClr val="black"/>
                </a:solidFill>
                <a:latin typeface="Arial Narrow" pitchFamily="34" charset="0"/>
              </a:rPr>
              <a:t>conoscitiva</a:t>
            </a:r>
            <a:endParaRPr lang="en-US" dirty="0" smtClean="0">
              <a:solidFill>
                <a:prstClr val="black"/>
              </a:solidFill>
              <a:latin typeface="Arial Narrow" pitchFamily="34" charset="0"/>
            </a:endParaRPr>
          </a:p>
        </p:txBody>
      </p:sp>
      <p:sp>
        <p:nvSpPr>
          <p:cNvPr id="10" name="Rettangolo 9"/>
          <p:cNvSpPr/>
          <p:nvPr/>
        </p:nvSpPr>
        <p:spPr>
          <a:xfrm>
            <a:off x="547489" y="2852936"/>
            <a:ext cx="2286000" cy="646331"/>
          </a:xfrm>
          <a:prstGeom prst="rect">
            <a:avLst/>
          </a:prstGeom>
        </p:spPr>
        <p:txBody>
          <a:bodyPr>
            <a:spAutoFit/>
          </a:bodyPr>
          <a:lstStyle/>
          <a:p>
            <a:pPr lvl="0"/>
            <a:r>
              <a:rPr lang="en-US" dirty="0" smtClean="0">
                <a:solidFill>
                  <a:prstClr val="black"/>
                </a:solidFill>
                <a:latin typeface="Arial Narrow" pitchFamily="34" charset="0"/>
              </a:rPr>
              <a:t>Parte </a:t>
            </a:r>
            <a:r>
              <a:rPr lang="en-US" dirty="0" err="1" smtClean="0">
                <a:solidFill>
                  <a:prstClr val="black"/>
                </a:solidFill>
                <a:latin typeface="Arial Narrow" pitchFamily="34" charset="0"/>
              </a:rPr>
              <a:t>interpretativa</a:t>
            </a:r>
            <a:r>
              <a:rPr lang="en-US" dirty="0" smtClean="0">
                <a:solidFill>
                  <a:prstClr val="black"/>
                </a:solidFill>
                <a:latin typeface="Arial Narrow" pitchFamily="34" charset="0"/>
              </a:rPr>
              <a:t> (</a:t>
            </a:r>
            <a:r>
              <a:rPr lang="en-US" dirty="0" err="1" smtClean="0">
                <a:solidFill>
                  <a:prstClr val="black"/>
                </a:solidFill>
                <a:latin typeface="Arial Narrow" pitchFamily="34" charset="0"/>
              </a:rPr>
              <a:t>cartografie</a:t>
            </a:r>
            <a:r>
              <a:rPr lang="en-US" dirty="0" smtClean="0">
                <a:solidFill>
                  <a:prstClr val="black"/>
                </a:solidFill>
                <a:latin typeface="Arial Narrow" pitchFamily="34" charset="0"/>
              </a:rPr>
              <a:t>)</a:t>
            </a:r>
          </a:p>
        </p:txBody>
      </p:sp>
      <p:sp>
        <p:nvSpPr>
          <p:cNvPr id="14" name="Rettangolo 13"/>
          <p:cNvSpPr/>
          <p:nvPr/>
        </p:nvSpPr>
        <p:spPr>
          <a:xfrm>
            <a:off x="3779912" y="1412776"/>
            <a:ext cx="4475411" cy="669414"/>
          </a:xfrm>
          <a:prstGeom prst="rect">
            <a:avLst/>
          </a:prstGeom>
        </p:spPr>
        <p:txBody>
          <a:bodyPr wrap="square">
            <a:spAutoFit/>
          </a:bodyPr>
          <a:lstStyle/>
          <a:p>
            <a:pPr algn="just">
              <a:lnSpc>
                <a:spcPts val="1500"/>
              </a:lnSpc>
              <a:spcAft>
                <a:spcPts val="0"/>
              </a:spcAft>
            </a:pPr>
            <a:r>
              <a:rPr lang="it-IT" sz="1600" i="1" dirty="0" smtClean="0">
                <a:latin typeface="Arial Narrow" pitchFamily="34" charset="0"/>
                <a:ea typeface="Cambria"/>
                <a:cs typeface="Arial" pitchFamily="34" charset="0"/>
              </a:rPr>
              <a:t>Carta di identità</a:t>
            </a:r>
          </a:p>
          <a:p>
            <a:pPr algn="just">
              <a:lnSpc>
                <a:spcPts val="1500"/>
              </a:lnSpc>
              <a:spcAft>
                <a:spcPts val="0"/>
              </a:spcAft>
            </a:pPr>
            <a:r>
              <a:rPr lang="it-IT" sz="1600" i="1" dirty="0" smtClean="0">
                <a:latin typeface="Arial Narrow" pitchFamily="34" charset="0"/>
                <a:ea typeface="Cambria"/>
                <a:cs typeface="Arial" pitchFamily="34" charset="0"/>
              </a:rPr>
              <a:t>Acque, suoli, dinamiche di urbanizzazione</a:t>
            </a:r>
          </a:p>
          <a:p>
            <a:pPr algn="just">
              <a:lnSpc>
                <a:spcPts val="1500"/>
              </a:lnSpc>
              <a:spcAft>
                <a:spcPts val="0"/>
              </a:spcAft>
            </a:pPr>
            <a:r>
              <a:rPr lang="it-IT" sz="1600" i="1" dirty="0" smtClean="0">
                <a:latin typeface="Arial Narrow" pitchFamily="34" charset="0"/>
                <a:ea typeface="Cambria"/>
                <a:cs typeface="Arial" pitchFamily="34" charset="0"/>
              </a:rPr>
              <a:t>Rete ecologica </a:t>
            </a:r>
          </a:p>
        </p:txBody>
      </p:sp>
      <p:sp>
        <p:nvSpPr>
          <p:cNvPr id="11" name="Rettangolo 10"/>
          <p:cNvSpPr/>
          <p:nvPr/>
        </p:nvSpPr>
        <p:spPr>
          <a:xfrm>
            <a:off x="3779911" y="2727213"/>
            <a:ext cx="4475411" cy="861774"/>
          </a:xfrm>
          <a:prstGeom prst="rect">
            <a:avLst/>
          </a:prstGeom>
        </p:spPr>
        <p:txBody>
          <a:bodyPr wrap="square">
            <a:spAutoFit/>
          </a:bodyPr>
          <a:lstStyle/>
          <a:p>
            <a:pPr algn="just">
              <a:lnSpc>
                <a:spcPts val="1500"/>
              </a:lnSpc>
              <a:spcAft>
                <a:spcPts val="0"/>
              </a:spcAft>
            </a:pPr>
            <a:r>
              <a:rPr lang="it-IT" sz="1600" i="1" dirty="0" smtClean="0">
                <a:latin typeface="Arial Narrow" pitchFamily="34" charset="0"/>
                <a:ea typeface="Cambria"/>
                <a:cs typeface="Arial" pitchFamily="34" charset="0"/>
              </a:rPr>
              <a:t>Mappa </a:t>
            </a:r>
            <a:r>
              <a:rPr lang="it-IT" sz="1600" i="1" dirty="0" smtClean="0">
                <a:latin typeface="Arial Narrow" pitchFamily="34" charset="0"/>
              </a:rPr>
              <a:t>della </a:t>
            </a:r>
            <a:r>
              <a:rPr lang="it-IT" sz="1600" i="1" dirty="0">
                <a:latin typeface="Arial Narrow" pitchFamily="34" charset="0"/>
              </a:rPr>
              <a:t>capacità di drenaggio urbano </a:t>
            </a:r>
            <a:r>
              <a:rPr lang="it-IT" sz="1600" i="1" dirty="0" smtClean="0">
                <a:latin typeface="Arial Narrow" pitchFamily="34" charset="0"/>
              </a:rPr>
              <a:t>e mappa</a:t>
            </a:r>
            <a:r>
              <a:rPr lang="it-IT" sz="1600" i="1" dirty="0" smtClean="0">
                <a:latin typeface="Arial Narrow" pitchFamily="34" charset="0"/>
                <a:ea typeface="Cambria"/>
                <a:cs typeface="Arial" pitchFamily="34" charset="0"/>
              </a:rPr>
              <a:t> dell’acqua</a:t>
            </a:r>
          </a:p>
          <a:p>
            <a:pPr algn="just">
              <a:lnSpc>
                <a:spcPts val="1500"/>
              </a:lnSpc>
              <a:spcAft>
                <a:spcPts val="0"/>
              </a:spcAft>
            </a:pPr>
            <a:r>
              <a:rPr lang="it-IT" sz="1600" i="1" dirty="0" smtClean="0">
                <a:latin typeface="Arial Narrow" pitchFamily="34" charset="0"/>
                <a:ea typeface="Cambria"/>
                <a:cs typeface="Arial" pitchFamily="34" charset="0"/>
              </a:rPr>
              <a:t>Confronto PGRA e PGT</a:t>
            </a:r>
          </a:p>
          <a:p>
            <a:pPr algn="just">
              <a:lnSpc>
                <a:spcPts val="1500"/>
              </a:lnSpc>
              <a:spcAft>
                <a:spcPts val="0"/>
              </a:spcAft>
            </a:pPr>
            <a:r>
              <a:rPr lang="it-IT" sz="1600" i="1" dirty="0" smtClean="0">
                <a:latin typeface="Arial Narrow" pitchFamily="34" charset="0"/>
                <a:ea typeface="Cambria"/>
                <a:cs typeface="Arial" pitchFamily="34" charset="0"/>
              </a:rPr>
              <a:t>Carta delle criticità potenziali</a:t>
            </a:r>
          </a:p>
        </p:txBody>
      </p:sp>
      <p:sp>
        <p:nvSpPr>
          <p:cNvPr id="12" name="Rettangolo 11"/>
          <p:cNvSpPr/>
          <p:nvPr/>
        </p:nvSpPr>
        <p:spPr>
          <a:xfrm>
            <a:off x="547489" y="4293096"/>
            <a:ext cx="2286000" cy="369332"/>
          </a:xfrm>
          <a:prstGeom prst="rect">
            <a:avLst/>
          </a:prstGeom>
        </p:spPr>
        <p:txBody>
          <a:bodyPr>
            <a:spAutoFit/>
          </a:bodyPr>
          <a:lstStyle/>
          <a:p>
            <a:pPr lvl="0"/>
            <a:r>
              <a:rPr lang="en-US" dirty="0" smtClean="0">
                <a:solidFill>
                  <a:prstClr val="black"/>
                </a:solidFill>
                <a:latin typeface="Arial Narrow" pitchFamily="34" charset="0"/>
              </a:rPr>
              <a:t>Parte </a:t>
            </a:r>
            <a:r>
              <a:rPr lang="en-US" dirty="0" err="1" smtClean="0">
                <a:solidFill>
                  <a:prstClr val="black"/>
                </a:solidFill>
                <a:latin typeface="Arial Narrow" pitchFamily="34" charset="0"/>
              </a:rPr>
              <a:t>progettuale</a:t>
            </a:r>
            <a:endParaRPr lang="en-US" dirty="0" smtClean="0">
              <a:solidFill>
                <a:prstClr val="black"/>
              </a:solidFill>
              <a:latin typeface="Arial Narrow" pitchFamily="34" charset="0"/>
            </a:endParaRPr>
          </a:p>
        </p:txBody>
      </p:sp>
      <p:sp>
        <p:nvSpPr>
          <p:cNvPr id="16" name="Rettangolo 15"/>
          <p:cNvSpPr/>
          <p:nvPr/>
        </p:nvSpPr>
        <p:spPr>
          <a:xfrm>
            <a:off x="3779910" y="4239235"/>
            <a:ext cx="4475411" cy="669414"/>
          </a:xfrm>
          <a:prstGeom prst="rect">
            <a:avLst/>
          </a:prstGeom>
        </p:spPr>
        <p:txBody>
          <a:bodyPr wrap="square">
            <a:spAutoFit/>
          </a:bodyPr>
          <a:lstStyle/>
          <a:p>
            <a:pPr algn="just">
              <a:lnSpc>
                <a:spcPts val="1500"/>
              </a:lnSpc>
              <a:spcAft>
                <a:spcPts val="0"/>
              </a:spcAft>
            </a:pPr>
            <a:r>
              <a:rPr lang="it-IT" sz="1600" i="1" dirty="0" smtClean="0">
                <a:latin typeface="Arial Narrow" pitchFamily="34" charset="0"/>
                <a:ea typeface="Cambria"/>
                <a:cs typeface="Arial" pitchFamily="34" charset="0"/>
              </a:rPr>
              <a:t>Misure generali</a:t>
            </a:r>
          </a:p>
          <a:p>
            <a:pPr algn="just">
              <a:lnSpc>
                <a:spcPts val="1500"/>
              </a:lnSpc>
              <a:spcAft>
                <a:spcPts val="0"/>
              </a:spcAft>
            </a:pPr>
            <a:r>
              <a:rPr lang="it-IT" sz="1600" i="1" dirty="0" smtClean="0">
                <a:latin typeface="Arial Narrow" pitchFamily="34" charset="0"/>
                <a:ea typeface="Cambria"/>
                <a:cs typeface="Arial" pitchFamily="34" charset="0"/>
              </a:rPr>
              <a:t>Misure localizzate</a:t>
            </a:r>
          </a:p>
          <a:p>
            <a:pPr algn="just">
              <a:lnSpc>
                <a:spcPts val="1500"/>
              </a:lnSpc>
              <a:spcAft>
                <a:spcPts val="0"/>
              </a:spcAft>
            </a:pPr>
            <a:r>
              <a:rPr lang="it-IT" sz="1600" i="1" dirty="0" smtClean="0">
                <a:latin typeface="Arial Narrow" pitchFamily="34" charset="0"/>
                <a:ea typeface="Cambria"/>
                <a:cs typeface="Arial" pitchFamily="34" charset="0"/>
              </a:rPr>
              <a:t>Priorità</a:t>
            </a:r>
          </a:p>
        </p:txBody>
      </p:sp>
      <p:sp>
        <p:nvSpPr>
          <p:cNvPr id="3" name="Ovale 2"/>
          <p:cNvSpPr/>
          <p:nvPr/>
        </p:nvSpPr>
        <p:spPr>
          <a:xfrm>
            <a:off x="3599892" y="4070177"/>
            <a:ext cx="1656184" cy="1184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Narrow" pitchFamily="34" charset="0"/>
            </a:endParaRPr>
          </a:p>
        </p:txBody>
      </p:sp>
      <p:sp>
        <p:nvSpPr>
          <p:cNvPr id="4" name="CasellaDiTesto 3"/>
          <p:cNvSpPr txBox="1"/>
          <p:nvPr/>
        </p:nvSpPr>
        <p:spPr>
          <a:xfrm>
            <a:off x="6372200" y="4338581"/>
            <a:ext cx="2376264" cy="646331"/>
          </a:xfrm>
          <a:prstGeom prst="rect">
            <a:avLst/>
          </a:prstGeom>
          <a:noFill/>
        </p:spPr>
        <p:txBody>
          <a:bodyPr wrap="square" rtlCol="0">
            <a:spAutoFit/>
          </a:bodyPr>
          <a:lstStyle/>
          <a:p>
            <a:r>
              <a:rPr lang="it-IT" dirty="0" smtClean="0">
                <a:latin typeface="Arial Narrow" pitchFamily="34" charset="0"/>
              </a:rPr>
              <a:t>Nuovo </a:t>
            </a:r>
            <a:r>
              <a:rPr lang="it-IT" dirty="0" err="1" smtClean="0">
                <a:latin typeface="Arial Narrow" pitchFamily="34" charset="0"/>
              </a:rPr>
              <a:t>PdA</a:t>
            </a:r>
            <a:r>
              <a:rPr lang="it-IT" dirty="0" smtClean="0">
                <a:latin typeface="Arial Narrow" pitchFamily="34" charset="0"/>
              </a:rPr>
              <a:t> dell’AQST Seveso</a:t>
            </a:r>
            <a:endParaRPr lang="it-IT" dirty="0">
              <a:latin typeface="Arial Narrow" pitchFamily="34" charset="0"/>
            </a:endParaRPr>
          </a:p>
        </p:txBody>
      </p:sp>
      <p:sp>
        <p:nvSpPr>
          <p:cNvPr id="5" name="Freccia circolare a destra 4"/>
          <p:cNvSpPr/>
          <p:nvPr/>
        </p:nvSpPr>
        <p:spPr>
          <a:xfrm rot="15964225">
            <a:off x="5078407" y="4572210"/>
            <a:ext cx="1508505" cy="2818615"/>
          </a:xfrm>
          <a:prstGeom prst="curvedRight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Arial Narrow" pitchFamily="34" charset="0"/>
            </a:endParaRPr>
          </a:p>
        </p:txBody>
      </p:sp>
    </p:spTree>
    <p:extLst>
      <p:ext uri="{BB962C8B-B14F-4D97-AF65-F5344CB8AC3E}">
        <p14:creationId xmlns:p14="http://schemas.microsoft.com/office/powerpoint/2010/main" val="374579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18018</TotalTime>
  <Words>1420</Words>
  <Application>Microsoft Office PowerPoint</Application>
  <PresentationFormat>Presentazione su schermo (4:3)</PresentationFormat>
  <Paragraphs>151</Paragraphs>
  <Slides>17</Slides>
  <Notes>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vt:i4>
      </vt:variant>
    </vt:vector>
  </HeadingPairs>
  <TitlesOfParts>
    <vt:vector size="27" baseType="lpstr">
      <vt:lpstr>ＭＳ Ｐゴシック</vt:lpstr>
      <vt:lpstr>Arial</vt:lpstr>
      <vt:lpstr>Arial Narrow</vt:lpstr>
      <vt:lpstr>Calibri</vt:lpstr>
      <vt:lpstr>Cambria</vt:lpstr>
      <vt:lpstr>Swis721 Cn BT</vt:lpstr>
      <vt:lpstr>Swis721 LtCn BT</vt:lpstr>
      <vt:lpstr>Symbol</vt:lpstr>
      <vt:lpstr>Times New Roman</vt:lpstr>
      <vt:lpstr>Tema di Office</vt:lpstr>
      <vt:lpstr>Presentazione standard di PowerPoint</vt:lpstr>
      <vt:lpstr>Presentazione standard di PowerPoint</vt:lpstr>
      <vt:lpstr>Il Progetto di Sottobacino negli strumenti di pianificazione regionale</vt:lpstr>
      <vt:lpstr>Presentazione standard di PowerPoint</vt:lpstr>
      <vt:lpstr>Presentazione standard di PowerPoint</vt:lpstr>
      <vt:lpstr>Il Progetto strategico di sottobacino del Seveso </vt:lpstr>
      <vt:lpstr>Presentazione standard di PowerPoint</vt:lpstr>
      <vt:lpstr>Presentazione standard di PowerPoint</vt:lpstr>
      <vt:lpstr>Presentazione standard di PowerPoint</vt:lpstr>
      <vt:lpstr>Presentazione standard di PowerPoint</vt:lpstr>
      <vt:lpstr>Presentazione standard di PowerPoint</vt:lpstr>
      <vt:lpstr>Esempi di misure generali </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Mila Campanini</cp:lastModifiedBy>
  <cp:revision>920</cp:revision>
  <cp:lastPrinted>2017-09-13T08:22:24Z</cp:lastPrinted>
  <dcterms:created xsi:type="dcterms:W3CDTF">2013-10-07T10:53:00Z</dcterms:created>
  <dcterms:modified xsi:type="dcterms:W3CDTF">2017-09-21T10:37:26Z</dcterms:modified>
</cp:coreProperties>
</file>